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61" r:id="rId7"/>
    <p:sldId id="267" r:id="rId8"/>
    <p:sldId id="262" r:id="rId9"/>
    <p:sldId id="481" r:id="rId10"/>
    <p:sldId id="482" r:id="rId11"/>
    <p:sldId id="269" r:id="rId12"/>
    <p:sldId id="270" r:id="rId13"/>
    <p:sldId id="272" r:id="rId14"/>
    <p:sldId id="274" r:id="rId15"/>
    <p:sldId id="280" r:id="rId16"/>
    <p:sldId id="281" r:id="rId17"/>
    <p:sldId id="283" r:id="rId18"/>
    <p:sldId id="285" r:id="rId19"/>
    <p:sldId id="287" r:id="rId20"/>
    <p:sldId id="291" r:id="rId21"/>
    <p:sldId id="292" r:id="rId22"/>
    <p:sldId id="483" r:id="rId23"/>
    <p:sldId id="300" r:id="rId24"/>
    <p:sldId id="301" r:id="rId25"/>
    <p:sldId id="302" r:id="rId26"/>
    <p:sldId id="303" r:id="rId27"/>
    <p:sldId id="306" r:id="rId28"/>
    <p:sldId id="308" r:id="rId29"/>
    <p:sldId id="312" r:id="rId30"/>
    <p:sldId id="315" r:id="rId31"/>
    <p:sldId id="4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B27A5B-45E3-0E90-08B1-700C0BC92752}" name="Shyamrag C P" initials="SCP" userId="S::shyamrag.cp@Blend360.com::a88f202e-beee-48f6-a4b4-bb99dabdcf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 Mors, Michael" initials="TMM" lastIdx="9" clrIdx="0">
    <p:extLst>
      <p:ext uri="{19B8F6BF-5375-455C-9EA6-DF929625EA0E}">
        <p15:presenceInfo xmlns:p15="http://schemas.microsoft.com/office/powerpoint/2012/main" userId="Ter Mors, Micha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7305"/>
    <a:srgbClr val="A0C4CD"/>
    <a:srgbClr val="FF66FF"/>
    <a:srgbClr val="000000"/>
    <a:srgbClr val="4A498E"/>
    <a:srgbClr val="FFFFFF"/>
    <a:srgbClr val="62C4B8"/>
    <a:srgbClr val="9DC3CC"/>
    <a:srgbClr val="3E3E80"/>
    <a:srgbClr val="009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55D740-D705-44CE-BFDD-6574CE6C46E4}" v="107" dt="2023-03-17T03:04:06.212"/>
    <p1510:client id="{B89C1E46-DD05-4C6C-8F6E-BFBF2CBAAFF1}" v="117" dt="2023-03-28T09:21:53.362"/>
    <p1510:client id="{ED4BF962-E679-21BF-4CAF-3EA4A0A9FD18}" v="201" dt="2023-03-17T06:46:12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 autoAdjust="0"/>
    <p:restoredTop sz="85229" autoAdjust="0"/>
  </p:normalViewPr>
  <p:slideViewPr>
    <p:cSldViewPr snapToGrid="0">
      <p:cViewPr varScale="1">
        <p:scale>
          <a:sx n="54" d="100"/>
          <a:sy n="54" d="100"/>
        </p:scale>
        <p:origin x="119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60120-0CF4-A443-A38B-8A0052BD07F2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2E01E-D569-7640-A2E4-C871CF4F36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2E01E-D569-7640-A2E4-C871CF4F36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1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2E01E-D569-7640-A2E4-C871CF4F36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2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2E01E-D569-7640-A2E4-C871CF4F36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1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40AE6-1A15-449C-9C78-729099701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013" y="3725965"/>
            <a:ext cx="4379912" cy="639762"/>
          </a:xfrm>
          <a:ln w="28575">
            <a:solidFill>
              <a:srgbClr val="A0C4CD"/>
            </a:solidFill>
          </a:ln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547DF0-2CC5-4D48-896C-2D020A5D7DB3}"/>
              </a:ext>
            </a:extLst>
          </p:cNvPr>
          <p:cNvCxnSpPr>
            <a:cxnSpLocks/>
          </p:cNvCxnSpPr>
          <p:nvPr userDrawn="1"/>
        </p:nvCxnSpPr>
        <p:spPr>
          <a:xfrm>
            <a:off x="619432" y="4070555"/>
            <a:ext cx="877581" cy="0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854AF2-6E7A-44A2-A7DC-2D4DB4E0AAB6}"/>
              </a:ext>
            </a:extLst>
          </p:cNvPr>
          <p:cNvCxnSpPr>
            <a:cxnSpLocks/>
          </p:cNvCxnSpPr>
          <p:nvPr userDrawn="1"/>
        </p:nvCxnSpPr>
        <p:spPr>
          <a:xfrm>
            <a:off x="5876925" y="4045846"/>
            <a:ext cx="877581" cy="0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248781-48B9-4A3E-BB94-76CC4A5EE6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727" y="0"/>
            <a:ext cx="1197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01"/>
            <a:ext cx="12192001" cy="68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0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6886" y="581763"/>
            <a:ext cx="2788048" cy="28177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243763" y="4872038"/>
            <a:ext cx="4572000" cy="1085850"/>
          </a:xfrm>
          <a:prstGeom prst="rect">
            <a:avLst/>
          </a:prstGeom>
          <a:solidFill>
            <a:schemeClr val="bg1"/>
          </a:solidFill>
          <a:ln>
            <a:solidFill>
              <a:srgbClr val="9DC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321527" y="1303549"/>
            <a:ext cx="4931510" cy="1325563"/>
          </a:xfrm>
          <a:prstGeom prst="rect">
            <a:avLst/>
          </a:prstGeom>
        </p:spPr>
        <p:txBody>
          <a:bodyPr/>
          <a:lstStyle>
            <a:lvl1pPr algn="r">
              <a:defRPr baseline="0">
                <a:latin typeface="+mj-lt"/>
                <a:ea typeface="nevis" charset="0"/>
                <a:cs typeface="nevis" charset="0"/>
              </a:defRPr>
            </a:lvl1pPr>
          </a:lstStyle>
          <a:p>
            <a:r>
              <a:rPr lang="en-US"/>
              <a:t>NAME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6073" y="4007855"/>
            <a:ext cx="5403850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ea typeface="Gotham Bold Regular" charset="0"/>
                <a:cs typeface="Gotham Bold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PERSON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7523163" y="550372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46073" y="467995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j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523163" y="4968228"/>
            <a:ext cx="4003675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99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9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" y="-26634"/>
            <a:ext cx="12192001" cy="68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7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" y="0"/>
            <a:ext cx="12144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46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6826" y="599358"/>
            <a:ext cx="5080000" cy="5659284"/>
          </a:xfrm>
          <a:custGeom>
            <a:avLst/>
            <a:gdLst>
              <a:gd name="connsiteX0" fmla="*/ 0 w 5080000"/>
              <a:gd name="connsiteY0" fmla="*/ 0 h 5659284"/>
              <a:gd name="connsiteX1" fmla="*/ 5080000 w 5080000"/>
              <a:gd name="connsiteY1" fmla="*/ 0 h 5659284"/>
              <a:gd name="connsiteX2" fmla="*/ 5080000 w 5080000"/>
              <a:gd name="connsiteY2" fmla="*/ 5659284 h 5659284"/>
              <a:gd name="connsiteX3" fmla="*/ 0 w 5080000"/>
              <a:gd name="connsiteY3" fmla="*/ 5659284 h 565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5659284">
                <a:moveTo>
                  <a:pt x="0" y="0"/>
                </a:moveTo>
                <a:lnTo>
                  <a:pt x="5080000" y="0"/>
                </a:lnTo>
                <a:lnTo>
                  <a:pt x="5080000" y="5659284"/>
                </a:lnTo>
                <a:lnTo>
                  <a:pt x="0" y="565928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00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49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12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023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1676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081866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4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0" y="1328687"/>
            <a:ext cx="674247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A755-845C-4FF9-B7D5-F897DF70457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845" y="117987"/>
            <a:ext cx="3340380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225" y="2989263"/>
            <a:ext cx="6172200" cy="293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756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03334" y="1913468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1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757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539065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35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822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23436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8261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8414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996266" y="2163155"/>
            <a:ext cx="4199467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195734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465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334932" y="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334933" y="2184400"/>
            <a:ext cx="3522133" cy="2489200"/>
          </a:xfrm>
          <a:custGeom>
            <a:avLst/>
            <a:gdLst>
              <a:gd name="connsiteX0" fmla="*/ 0 w 3522133"/>
              <a:gd name="connsiteY0" fmla="*/ 0 h 2489200"/>
              <a:gd name="connsiteX1" fmla="*/ 3522133 w 3522133"/>
              <a:gd name="connsiteY1" fmla="*/ 0 h 2489200"/>
              <a:gd name="connsiteX2" fmla="*/ 3522133 w 3522133"/>
              <a:gd name="connsiteY2" fmla="*/ 2489200 h 2489200"/>
              <a:gd name="connsiteX3" fmla="*/ 0 w 3522133"/>
              <a:gd name="connsiteY3" fmla="*/ 248920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489200">
                <a:moveTo>
                  <a:pt x="0" y="0"/>
                </a:moveTo>
                <a:lnTo>
                  <a:pt x="3522133" y="0"/>
                </a:lnTo>
                <a:lnTo>
                  <a:pt x="3522133" y="2489200"/>
                </a:lnTo>
                <a:lnTo>
                  <a:pt x="0" y="24892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334934" y="467360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01470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9972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919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58583" y="2"/>
            <a:ext cx="5633417" cy="3428999"/>
          </a:xfrm>
          <a:custGeom>
            <a:avLst/>
            <a:gdLst>
              <a:gd name="connsiteX0" fmla="*/ 0 w 5633417"/>
              <a:gd name="connsiteY0" fmla="*/ 0 h 3428999"/>
              <a:gd name="connsiteX1" fmla="*/ 5633417 w 5633417"/>
              <a:gd name="connsiteY1" fmla="*/ 0 h 3428999"/>
              <a:gd name="connsiteX2" fmla="*/ 5633417 w 5633417"/>
              <a:gd name="connsiteY2" fmla="*/ 3428999 h 3428999"/>
              <a:gd name="connsiteX3" fmla="*/ 0 w 5633417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8999">
                <a:moveTo>
                  <a:pt x="0" y="0"/>
                </a:moveTo>
                <a:lnTo>
                  <a:pt x="5633417" y="0"/>
                </a:lnTo>
                <a:lnTo>
                  <a:pt x="5633417" y="3428999"/>
                </a:lnTo>
                <a:lnTo>
                  <a:pt x="0" y="3428999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58582" y="3429000"/>
            <a:ext cx="5633417" cy="3429000"/>
          </a:xfrm>
          <a:custGeom>
            <a:avLst/>
            <a:gdLst>
              <a:gd name="connsiteX0" fmla="*/ 0 w 5633417"/>
              <a:gd name="connsiteY0" fmla="*/ 0 h 3429000"/>
              <a:gd name="connsiteX1" fmla="*/ 5633417 w 5633417"/>
              <a:gd name="connsiteY1" fmla="*/ 0 h 3429000"/>
              <a:gd name="connsiteX2" fmla="*/ 5633417 w 5633417"/>
              <a:gd name="connsiteY2" fmla="*/ 3429000 h 3429000"/>
              <a:gd name="connsiteX3" fmla="*/ 0 w 563341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9000">
                <a:moveTo>
                  <a:pt x="0" y="0"/>
                </a:moveTo>
                <a:lnTo>
                  <a:pt x="5633417" y="0"/>
                </a:lnTo>
                <a:lnTo>
                  <a:pt x="5633417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571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41412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0 w 6096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64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29438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948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1594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3429000"/>
          </a:xfrm>
          <a:custGeom>
            <a:avLst/>
            <a:gdLst>
              <a:gd name="connsiteX0" fmla="*/ 0 w 12191999"/>
              <a:gd name="connsiteY0" fmla="*/ 0 h 3429000"/>
              <a:gd name="connsiteX1" fmla="*/ 12191999 w 12191999"/>
              <a:gd name="connsiteY1" fmla="*/ 0 h 3429000"/>
              <a:gd name="connsiteX2" fmla="*/ 12191999 w 12191999"/>
              <a:gd name="connsiteY2" fmla="*/ 3429000 h 3429000"/>
              <a:gd name="connsiteX3" fmla="*/ 0 w 1219199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429000">
                <a:moveTo>
                  <a:pt x="0" y="0"/>
                </a:moveTo>
                <a:lnTo>
                  <a:pt x="12191999" y="0"/>
                </a:lnTo>
                <a:lnTo>
                  <a:pt x="12191999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33769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969527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969527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-1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990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06531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67033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3228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302000" y="2658533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9946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1" y="2929466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259665" y="0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59664" y="4199467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319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8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55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4209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86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568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57B2"/>
                </a:solidFill>
                <a:latin typeface="+mj-lt"/>
              </a:defRPr>
            </a:lvl1pPr>
            <a:lvl2pPr>
              <a:defRPr>
                <a:solidFill>
                  <a:srgbClr val="595959"/>
                </a:solidFill>
                <a:latin typeface="+mj-lt"/>
              </a:defRPr>
            </a:lvl2pPr>
            <a:lvl3pPr>
              <a:defRPr>
                <a:solidFill>
                  <a:srgbClr val="595959"/>
                </a:solidFill>
                <a:latin typeface="+mj-lt"/>
              </a:defRPr>
            </a:lvl3pPr>
            <a:lvl4pPr>
              <a:defRPr>
                <a:solidFill>
                  <a:srgbClr val="006600"/>
                </a:solidFill>
                <a:latin typeface="+mj-lt"/>
              </a:defRPr>
            </a:lvl4pPr>
            <a:lvl5pPr>
              <a:defRPr>
                <a:solidFill>
                  <a:srgbClr val="595959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CA847D94-D911-4AD3-BB99-1BE5E34EE6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363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7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69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7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6" y="6020318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flipH="1">
            <a:off x="2787079" y="3879589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>
            <a:off x="8515145" y="3848937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1932522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03CC64-35A5-4399-A615-1EC51B0786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2833" y="3599916"/>
            <a:ext cx="4532312" cy="530635"/>
          </a:xfrm>
          <a:ln w="28575">
            <a:solidFill>
              <a:srgbClr val="A0C4CD"/>
            </a:solidFill>
          </a:ln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/>
              <a:t>CLICK TO 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25014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5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954838" y="1680730"/>
            <a:ext cx="3906837" cy="4100945"/>
          </a:xfrm>
          <a:prstGeom prst="rect">
            <a:avLst/>
          </a:prstGeom>
        </p:spPr>
        <p:txBody>
          <a:bodyPr/>
          <a:lstStyle>
            <a:lvl1pPr>
              <a:defRPr>
                <a:latin typeface="Gotham Regular" charset="0"/>
                <a:ea typeface="Gotham Regular" charset="0"/>
                <a:cs typeface="Gotham Regular" charset="0"/>
              </a:defRPr>
            </a:lvl1pPr>
            <a:lvl2pPr>
              <a:defRPr>
                <a:latin typeface="Gotham Regular" charset="0"/>
                <a:ea typeface="Gotham Regular" charset="0"/>
                <a:cs typeface="Gotham Regular" charset="0"/>
              </a:defRPr>
            </a:lvl2pPr>
            <a:lvl3pPr>
              <a:defRPr>
                <a:latin typeface="Gotham Regular" charset="0"/>
                <a:ea typeface="Gotham Regular" charset="0"/>
                <a:cs typeface="Gotham Regular" charset="0"/>
              </a:defRPr>
            </a:lvl3pPr>
            <a:lvl4pPr>
              <a:defRPr>
                <a:latin typeface="Gotham Regular" charset="0"/>
                <a:ea typeface="Gotham Regular" charset="0"/>
                <a:cs typeface="Gotham Regular" charset="0"/>
              </a:defRPr>
            </a:lvl4pPr>
            <a:lvl5pPr>
              <a:defRPr>
                <a:latin typeface="Gotham Regular" charset="0"/>
                <a:ea typeface="Gotham Regular" charset="0"/>
                <a:cs typeface="Gotham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65163" y="1681163"/>
            <a:ext cx="5653087" cy="410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88DC38-1C41-4A19-96CA-7AE7A5F82436}"/>
              </a:ext>
            </a:extLst>
          </p:cNvPr>
          <p:cNvCxnSpPr>
            <a:cxnSpLocks/>
          </p:cNvCxnSpPr>
          <p:nvPr userDrawn="1"/>
        </p:nvCxnSpPr>
        <p:spPr>
          <a:xfrm flipV="1">
            <a:off x="1474839" y="707968"/>
            <a:ext cx="1411431" cy="2543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25CB46-A029-4A8F-B885-725F855BE429}"/>
              </a:ext>
            </a:extLst>
          </p:cNvPr>
          <p:cNvCxnSpPr/>
          <p:nvPr userDrawn="1"/>
        </p:nvCxnSpPr>
        <p:spPr>
          <a:xfrm flipV="1">
            <a:off x="9305730" y="683365"/>
            <a:ext cx="1411431" cy="2543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FF0217CD-F454-424F-B814-292BADB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270" y="270640"/>
            <a:ext cx="6419460" cy="820363"/>
          </a:xfrm>
          <a:ln w="28575">
            <a:solidFill>
              <a:srgbClr val="A0C4CD"/>
            </a:solidFill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9C38ED-AF8D-4915-A95A-74F74C410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8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304027" y="0"/>
            <a:ext cx="12496028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027" y="0"/>
            <a:ext cx="1249602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4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4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2991" y="6356350"/>
            <a:ext cx="981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A755-845C-4FF9-B7D5-F897DF70457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4038600" y="62734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612664" y="6120722"/>
            <a:ext cx="1463167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4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22" r:id="rId2"/>
    <p:sldLayoutId id="2147483723" r:id="rId3"/>
    <p:sldLayoutId id="2147483707" r:id="rId4"/>
    <p:sldLayoutId id="2147483660" r:id="rId5"/>
    <p:sldLayoutId id="2147483702" r:id="rId6"/>
    <p:sldLayoutId id="2147483672" r:id="rId7"/>
    <p:sldLayoutId id="2147483705" r:id="rId8"/>
    <p:sldLayoutId id="2147483697" r:id="rId9"/>
    <p:sldLayoutId id="2147483698" r:id="rId10"/>
    <p:sldLayoutId id="2147483704" r:id="rId11"/>
    <p:sldLayoutId id="2147483706" r:id="rId12"/>
    <p:sldLayoutId id="2147483701" r:id="rId13"/>
    <p:sldLayoutId id="2147483699" r:id="rId14"/>
    <p:sldLayoutId id="2147483700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71" r:id="rId40"/>
    <p:sldLayoutId id="2147483725" r:id="rId41"/>
    <p:sldLayoutId id="2147483726" r:id="rId42"/>
    <p:sldLayoutId id="2147483727" r:id="rId4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A498E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1CBCC-1764-461A-BE7C-A4A14F8F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5" y="0"/>
            <a:ext cx="1170496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395" y="1320337"/>
            <a:ext cx="8000582" cy="3671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200933"/>
            <a:ext cx="199505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9D9D9D"/>
                </a:solidFill>
                <a:latin typeface="Gotham Bold"/>
                <a:ea typeface="Gotham Bold" charset="0"/>
                <a:cs typeface="Gotham Bold" charset="0"/>
              </a:rPr>
              <a:t>28.03.2023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Gotham Bold" charset="0"/>
              <a:ea typeface="Gotham Bold" charset="0"/>
              <a:cs typeface="Gotham Bold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 flipH="1">
            <a:off x="313257" y="5590032"/>
            <a:ext cx="863125" cy="0"/>
          </a:xfrm>
          <a:prstGeom prst="line">
            <a:avLst/>
          </a:prstGeom>
          <a:ln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9499600" y="5627077"/>
            <a:ext cx="869377" cy="0"/>
          </a:xfrm>
          <a:prstGeom prst="line">
            <a:avLst/>
          </a:prstGeom>
          <a:ln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D5ABB6-A2E5-422F-A0AE-AE270F15B31A}"/>
              </a:ext>
            </a:extLst>
          </p:cNvPr>
          <p:cNvSpPr txBox="1"/>
          <p:nvPr/>
        </p:nvSpPr>
        <p:spPr>
          <a:xfrm>
            <a:off x="1055667" y="5297645"/>
            <a:ext cx="8964386" cy="58477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0C4CD"/>
                </a:solidFill>
                <a:effectLst/>
                <a:uLnTx/>
                <a:uFillTx/>
                <a:latin typeface="Calibri" panose="020F0502020204030204" pitchFamily="34" charset="0"/>
                <a:ea typeface="nevis" charset="0"/>
                <a:cs typeface="Calibri" panose="020F0502020204030204" pitchFamily="34" charset="0"/>
              </a:rPr>
              <a:t>India All-Star Training: </a:t>
            </a:r>
            <a:r>
              <a:rPr lang="en-US" sz="2800" dirty="0"/>
              <a:t>Python - File Handling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A0C4CD"/>
              </a:solidFill>
              <a:effectLst/>
              <a:uLnTx/>
              <a:uFillTx/>
              <a:latin typeface="Calibri" panose="020F0502020204030204" pitchFamily="34" charset="0"/>
              <a:ea typeface="nevis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DD807-234E-AA42-A22A-1851C1663334}"/>
              </a:ext>
            </a:extLst>
          </p:cNvPr>
          <p:cNvSpPr txBox="1"/>
          <p:nvPr/>
        </p:nvSpPr>
        <p:spPr>
          <a:xfrm>
            <a:off x="7826925" y="6415425"/>
            <a:ext cx="6169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151"/>
                </a:solidFill>
                <a:latin typeface="Calibri"/>
                <a:cs typeface="Segoe UI"/>
              </a:rPr>
              <a:t>Sridhar Mahamkali  &amp; Rajesh Shendre</a:t>
            </a:r>
          </a:p>
        </p:txBody>
      </p:sp>
    </p:spTree>
    <p:extLst>
      <p:ext uri="{BB962C8B-B14F-4D97-AF65-F5344CB8AC3E}">
        <p14:creationId xmlns:p14="http://schemas.microsoft.com/office/powerpoint/2010/main" val="1839631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0"/>
            <a:ext cx="783938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95" dirty="0">
                <a:solidFill>
                  <a:srgbClr val="C00000"/>
                </a:solidFill>
                <a:latin typeface="Calibri"/>
                <a:cs typeface="Calibri"/>
              </a:rPr>
              <a:t>Example-</a:t>
            </a:r>
            <a:r>
              <a:rPr lang="en-IN" sz="3600" b="0" spc="-9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3600" b="0" spc="-95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r>
              <a:rPr sz="3600" b="0" spc="-2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105" dirty="0">
                <a:solidFill>
                  <a:srgbClr val="C00000"/>
                </a:solidFill>
                <a:latin typeface="Calibri"/>
                <a:cs typeface="Calibri"/>
              </a:rPr>
              <a:t>readline()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642381"/>
            <a:ext cx="6781800" cy="2057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2775981"/>
            <a:ext cx="5715000" cy="18583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296" y="4710572"/>
            <a:ext cx="6961885" cy="11914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805" y="712604"/>
            <a:ext cx="6781800" cy="19269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3576" y="2639508"/>
            <a:ext cx="6346424" cy="1641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3576" y="4435528"/>
            <a:ext cx="6957949" cy="13507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1056894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IN" sz="3600" dirty="0">
                <a:solidFill>
                  <a:srgbClr val="C00000"/>
                </a:solidFill>
                <a:latin typeface="Calibri"/>
                <a:cs typeface="Arial MT"/>
              </a:rPr>
              <a:t>Example</a:t>
            </a:r>
            <a:r>
              <a:rPr lang="en-IN" sz="3600" dirty="0">
                <a:solidFill>
                  <a:srgbClr val="C00000"/>
                </a:solidFill>
                <a:latin typeface="Trebuchet MS"/>
                <a:cs typeface="Arial MT"/>
              </a:rPr>
              <a:t> 3: Reading line by line using readline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257" y="381000"/>
            <a:ext cx="673511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600" b="0" spc="-90" dirty="0">
                <a:solidFill>
                  <a:srgbClr val="C00000"/>
                </a:solidFill>
                <a:latin typeface="Calibri"/>
                <a:cs typeface="Calibri"/>
              </a:rPr>
              <a:t>Writing</a:t>
            </a:r>
            <a:r>
              <a:rPr lang="en-IN" sz="3600" b="0" spc="-2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IN" sz="3600" b="0" spc="-80" dirty="0">
                <a:solidFill>
                  <a:srgbClr val="C00000"/>
                </a:solidFill>
                <a:latin typeface="Calibri"/>
                <a:cs typeface="Calibri"/>
              </a:rPr>
              <a:t>onto</a:t>
            </a:r>
            <a:r>
              <a:rPr lang="en-IN" sz="3600" b="0" spc="-2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IN" sz="3600" b="0" spc="-105" dirty="0">
                <a:solidFill>
                  <a:srgbClr val="C00000"/>
                </a:solidFill>
                <a:latin typeface="Calibri"/>
                <a:cs typeface="Calibri"/>
              </a:rPr>
              <a:t>files</a:t>
            </a:r>
            <a:endParaRPr lang="en-IN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1228091"/>
            <a:ext cx="9131604" cy="248529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54965" marR="5080" indent="-342900">
              <a:spcBef>
                <a:spcPts val="100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After read operation, let us take an example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of how to write data </a:t>
            </a:r>
            <a:r>
              <a:rPr lang="en-IN" sz="2400" spc="-10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files. Python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provides functions:</a:t>
            </a:r>
            <a:endParaRPr lang="en-US" sz="2400" spc="-10" dirty="0">
              <a:latin typeface="Calibri"/>
              <a:cs typeface="Calibri"/>
            </a:endParaRPr>
          </a:p>
          <a:p>
            <a:pPr marL="740410" lvl="1" indent="-342900">
              <a:spcBef>
                <a:spcPts val="655"/>
              </a:spcBef>
              <a:buClr>
                <a:srgbClr val="00B050"/>
              </a:buClr>
              <a:buSzPct val="90384"/>
              <a:buFont typeface="Wingdings" panose="05000000000000000000" pitchFamily="2" charset="2"/>
              <a:buChar char="Ø"/>
              <a:tabLst>
                <a:tab pos="684530" algn="l"/>
                <a:tab pos="685165" algn="l"/>
              </a:tabLst>
            </a:pPr>
            <a:r>
              <a:rPr sz="2400" spc="-10" dirty="0">
                <a:latin typeface="Calibri"/>
                <a:cs typeface="Calibri"/>
              </a:rPr>
              <a:t>write ()</a:t>
            </a:r>
          </a:p>
          <a:p>
            <a:pPr marL="740410" lvl="1" indent="-342900">
              <a:spcBef>
                <a:spcPts val="620"/>
              </a:spcBef>
              <a:buClr>
                <a:srgbClr val="00B050"/>
              </a:buClr>
              <a:buSzPct val="90384"/>
              <a:buFont typeface="Wingdings" panose="05000000000000000000" pitchFamily="2" charset="2"/>
              <a:buChar char="Ø"/>
              <a:tabLst>
                <a:tab pos="684530" algn="l"/>
                <a:tab pos="685165" algn="l"/>
              </a:tabLst>
            </a:pPr>
            <a:r>
              <a:rPr sz="2400" spc="-10" dirty="0">
                <a:latin typeface="Calibri"/>
                <a:cs typeface="Calibri"/>
              </a:rPr>
              <a:t>writelines()</a:t>
            </a:r>
          </a:p>
          <a:p>
            <a:pPr marL="354965" marR="480695" indent="-342900">
              <a:spcBef>
                <a:spcPts val="670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The above functions are called by the file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handle to write desired content.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5800" y="3832240"/>
          <a:ext cx="8985250" cy="2008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4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3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06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Name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ED13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Syntax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ED13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Description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ED1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55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orbel"/>
                          <a:cs typeface="Corbel"/>
                        </a:rPr>
                        <a:t>write()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Filehandle.write(str1)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018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Writes string str1 to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file referenced </a:t>
                      </a:r>
                      <a:r>
                        <a:rPr sz="1800" spc="-3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by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filehandle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55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orbel"/>
                          <a:cs typeface="Corbel"/>
                        </a:rPr>
                        <a:t>Writelines()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Filehandle.writelines(L)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501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Writes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all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string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in</a:t>
                      </a:r>
                      <a:r>
                        <a:rPr sz="18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List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L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as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lines</a:t>
                      </a:r>
                      <a:r>
                        <a:rPr sz="18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to </a:t>
                      </a:r>
                      <a:r>
                        <a:rPr sz="1800" spc="-3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file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referenced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 by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filehandle.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306109"/>
            <a:ext cx="10363200" cy="56746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sz="3600" b="1" spc="-90" dirty="0">
                <a:solidFill>
                  <a:srgbClr val="C00000"/>
                </a:solidFill>
                <a:latin typeface="Calibri"/>
                <a:cs typeface="Consolas"/>
              </a:rPr>
              <a:t>write()</a:t>
            </a:r>
            <a:r>
              <a:rPr sz="3600" b="1" spc="-215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sz="3600" b="1" spc="-85" dirty="0">
                <a:solidFill>
                  <a:srgbClr val="C00000"/>
                </a:solidFill>
                <a:latin typeface="Calibri"/>
                <a:cs typeface="Consolas"/>
              </a:rPr>
              <a:t>using</a:t>
            </a:r>
            <a:r>
              <a:rPr sz="3600" b="1" spc="-210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sz="3600" b="1" spc="-70" dirty="0">
                <a:solidFill>
                  <a:srgbClr val="C00000"/>
                </a:solidFill>
                <a:latin typeface="Calibri"/>
                <a:cs typeface="Consolas"/>
              </a:rPr>
              <a:t>“w”</a:t>
            </a:r>
            <a:r>
              <a:rPr sz="3600" b="1" spc="-195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sz="3600" b="1" spc="-80" dirty="0">
                <a:solidFill>
                  <a:srgbClr val="C00000"/>
                </a:solidFill>
                <a:latin typeface="Calibri"/>
                <a:cs typeface="Consolas"/>
              </a:rPr>
              <a:t>mode</a:t>
            </a:r>
            <a:endParaRPr lang="en-US" sz="3600">
              <a:solidFill>
                <a:srgbClr val="C00000"/>
              </a:solidFill>
              <a:latin typeface="Calibri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1274573"/>
            <a:ext cx="7239000" cy="2002027"/>
          </a:xfrm>
          <a:prstGeom prst="rect">
            <a:avLst/>
          </a:prstGeom>
        </p:spPr>
      </p:pic>
      <p:grpSp>
        <p:nvGrpSpPr>
          <p:cNvPr id="9" name="object 4">
            <a:extLst>
              <a:ext uri="{FF2B5EF4-FFF2-40B4-BE49-F238E27FC236}">
                <a16:creationId xmlns:a16="http://schemas.microsoft.com/office/drawing/2014/main" id="{9B538115-3C38-2BEB-68DF-47DA6BFBE20A}"/>
              </a:ext>
            </a:extLst>
          </p:cNvPr>
          <p:cNvGrpSpPr/>
          <p:nvPr/>
        </p:nvGrpSpPr>
        <p:grpSpPr>
          <a:xfrm>
            <a:off x="2405743" y="3581401"/>
            <a:ext cx="7078980" cy="2133600"/>
            <a:chOff x="1046022" y="1600200"/>
            <a:chExt cx="7078980" cy="2133600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965D01F4-ECC0-D4C7-3322-C6562E57486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022" y="1600200"/>
              <a:ext cx="4669028" cy="1371600"/>
            </a:xfrm>
            <a:prstGeom prst="rect">
              <a:avLst/>
            </a:prstGeom>
          </p:spPr>
        </p:pic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D0718D19-A582-E908-5CE5-1734A121A3F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599" y="1600200"/>
              <a:ext cx="2562225" cy="2133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214222" y="4226294"/>
            <a:ext cx="7969136" cy="656074"/>
            <a:chOff x="752475" y="4181475"/>
            <a:chExt cx="7964805" cy="857250"/>
          </a:xfrm>
          <a:solidFill>
            <a:schemeClr val="accent3">
              <a:lumMod val="75000"/>
            </a:schemeClr>
          </a:solidFill>
        </p:grpSpPr>
        <p:sp>
          <p:nvSpPr>
            <p:cNvPr id="8" name="object 8"/>
            <p:cNvSpPr/>
            <p:nvPr/>
          </p:nvSpPr>
          <p:spPr>
            <a:xfrm>
              <a:off x="762000" y="4191000"/>
              <a:ext cx="7945755" cy="838200"/>
            </a:xfrm>
            <a:custGeom>
              <a:avLst/>
              <a:gdLst/>
              <a:ahLst/>
              <a:cxnLst/>
              <a:rect l="l" t="t" r="r" b="b"/>
              <a:pathLst>
                <a:path w="7945755" h="838200">
                  <a:moveTo>
                    <a:pt x="7805928" y="0"/>
                  </a:moveTo>
                  <a:lnTo>
                    <a:pt x="139700" y="0"/>
                  </a:lnTo>
                  <a:lnTo>
                    <a:pt x="95544" y="7116"/>
                  </a:lnTo>
                  <a:lnTo>
                    <a:pt x="57195" y="26936"/>
                  </a:lnTo>
                  <a:lnTo>
                    <a:pt x="26954" y="57168"/>
                  </a:lnTo>
                  <a:lnTo>
                    <a:pt x="7122" y="95520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22" y="742630"/>
                  </a:lnTo>
                  <a:lnTo>
                    <a:pt x="26954" y="780976"/>
                  </a:lnTo>
                  <a:lnTo>
                    <a:pt x="57195" y="811227"/>
                  </a:lnTo>
                  <a:lnTo>
                    <a:pt x="95544" y="831071"/>
                  </a:lnTo>
                  <a:lnTo>
                    <a:pt x="139700" y="838200"/>
                  </a:lnTo>
                  <a:lnTo>
                    <a:pt x="7805928" y="838200"/>
                  </a:lnTo>
                  <a:lnTo>
                    <a:pt x="7850058" y="831071"/>
                  </a:lnTo>
                  <a:lnTo>
                    <a:pt x="7888404" y="811227"/>
                  </a:lnTo>
                  <a:lnTo>
                    <a:pt x="7918655" y="780976"/>
                  </a:lnTo>
                  <a:lnTo>
                    <a:pt x="7938499" y="742630"/>
                  </a:lnTo>
                  <a:lnTo>
                    <a:pt x="7945628" y="698500"/>
                  </a:lnTo>
                  <a:lnTo>
                    <a:pt x="7945628" y="139700"/>
                  </a:lnTo>
                  <a:lnTo>
                    <a:pt x="7938499" y="95520"/>
                  </a:lnTo>
                  <a:lnTo>
                    <a:pt x="7918655" y="57168"/>
                  </a:lnTo>
                  <a:lnTo>
                    <a:pt x="7888404" y="26936"/>
                  </a:lnTo>
                  <a:lnTo>
                    <a:pt x="7850058" y="7116"/>
                  </a:lnTo>
                  <a:lnTo>
                    <a:pt x="780592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000" y="4191000"/>
              <a:ext cx="7945755" cy="838200"/>
            </a:xfrm>
            <a:custGeom>
              <a:avLst/>
              <a:gdLst/>
              <a:ahLst/>
              <a:cxnLst/>
              <a:rect l="l" t="t" r="r" b="b"/>
              <a:pathLst>
                <a:path w="7945755" h="838200">
                  <a:moveTo>
                    <a:pt x="0" y="139700"/>
                  </a:moveTo>
                  <a:lnTo>
                    <a:pt x="7122" y="95520"/>
                  </a:lnTo>
                  <a:lnTo>
                    <a:pt x="26954" y="57168"/>
                  </a:lnTo>
                  <a:lnTo>
                    <a:pt x="57195" y="26936"/>
                  </a:lnTo>
                  <a:lnTo>
                    <a:pt x="95544" y="7116"/>
                  </a:lnTo>
                  <a:lnTo>
                    <a:pt x="139700" y="0"/>
                  </a:lnTo>
                  <a:lnTo>
                    <a:pt x="7805928" y="0"/>
                  </a:lnTo>
                  <a:lnTo>
                    <a:pt x="7850058" y="7116"/>
                  </a:lnTo>
                  <a:lnTo>
                    <a:pt x="7888404" y="26936"/>
                  </a:lnTo>
                  <a:lnTo>
                    <a:pt x="7918655" y="57168"/>
                  </a:lnTo>
                  <a:lnTo>
                    <a:pt x="7938499" y="95520"/>
                  </a:lnTo>
                  <a:lnTo>
                    <a:pt x="7945628" y="139700"/>
                  </a:lnTo>
                  <a:lnTo>
                    <a:pt x="7945628" y="698500"/>
                  </a:lnTo>
                  <a:lnTo>
                    <a:pt x="7938499" y="742630"/>
                  </a:lnTo>
                  <a:lnTo>
                    <a:pt x="7918655" y="780976"/>
                  </a:lnTo>
                  <a:lnTo>
                    <a:pt x="7888404" y="811227"/>
                  </a:lnTo>
                  <a:lnTo>
                    <a:pt x="7850058" y="831071"/>
                  </a:lnTo>
                  <a:lnTo>
                    <a:pt x="7805928" y="838200"/>
                  </a:lnTo>
                  <a:lnTo>
                    <a:pt x="139700" y="838200"/>
                  </a:lnTo>
                  <a:lnTo>
                    <a:pt x="95544" y="831071"/>
                  </a:lnTo>
                  <a:lnTo>
                    <a:pt x="57195" y="811227"/>
                  </a:lnTo>
                  <a:lnTo>
                    <a:pt x="26954" y="780976"/>
                  </a:lnTo>
                  <a:lnTo>
                    <a:pt x="7122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grpFill/>
            <a:ln w="19050">
              <a:solidFill>
                <a:srgbClr val="5C9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277349" y="5179059"/>
            <a:ext cx="7950076" cy="701930"/>
            <a:chOff x="738619" y="5179059"/>
            <a:chExt cx="7964805" cy="85725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" name="object 11"/>
            <p:cNvSpPr/>
            <p:nvPr/>
          </p:nvSpPr>
          <p:spPr>
            <a:xfrm>
              <a:off x="748144" y="5188584"/>
              <a:ext cx="7945755" cy="838200"/>
            </a:xfrm>
            <a:custGeom>
              <a:avLst/>
              <a:gdLst/>
              <a:ahLst/>
              <a:cxnLst/>
              <a:rect l="l" t="t" r="r" b="b"/>
              <a:pathLst>
                <a:path w="7945755" h="838200">
                  <a:moveTo>
                    <a:pt x="7805940" y="0"/>
                  </a:moveTo>
                  <a:lnTo>
                    <a:pt x="139700" y="0"/>
                  </a:lnTo>
                  <a:lnTo>
                    <a:pt x="95544" y="7116"/>
                  </a:lnTo>
                  <a:lnTo>
                    <a:pt x="57195" y="26936"/>
                  </a:lnTo>
                  <a:lnTo>
                    <a:pt x="26954" y="57168"/>
                  </a:lnTo>
                  <a:lnTo>
                    <a:pt x="7122" y="95520"/>
                  </a:lnTo>
                  <a:lnTo>
                    <a:pt x="0" y="139699"/>
                  </a:lnTo>
                  <a:lnTo>
                    <a:pt x="0" y="698436"/>
                  </a:lnTo>
                  <a:lnTo>
                    <a:pt x="7122" y="742591"/>
                  </a:lnTo>
                  <a:lnTo>
                    <a:pt x="26954" y="780940"/>
                  </a:lnTo>
                  <a:lnTo>
                    <a:pt x="57195" y="811182"/>
                  </a:lnTo>
                  <a:lnTo>
                    <a:pt x="95544" y="831014"/>
                  </a:lnTo>
                  <a:lnTo>
                    <a:pt x="139700" y="838136"/>
                  </a:lnTo>
                  <a:lnTo>
                    <a:pt x="7805940" y="838136"/>
                  </a:lnTo>
                  <a:lnTo>
                    <a:pt x="7850071" y="831014"/>
                  </a:lnTo>
                  <a:lnTo>
                    <a:pt x="7888417" y="811182"/>
                  </a:lnTo>
                  <a:lnTo>
                    <a:pt x="7918667" y="780940"/>
                  </a:lnTo>
                  <a:lnTo>
                    <a:pt x="7938512" y="742591"/>
                  </a:lnTo>
                  <a:lnTo>
                    <a:pt x="7945640" y="698436"/>
                  </a:lnTo>
                  <a:lnTo>
                    <a:pt x="7945640" y="139699"/>
                  </a:lnTo>
                  <a:lnTo>
                    <a:pt x="7938512" y="95520"/>
                  </a:lnTo>
                  <a:lnTo>
                    <a:pt x="7918667" y="57168"/>
                  </a:lnTo>
                  <a:lnTo>
                    <a:pt x="7888417" y="26936"/>
                  </a:lnTo>
                  <a:lnTo>
                    <a:pt x="7850071" y="7116"/>
                  </a:lnTo>
                  <a:lnTo>
                    <a:pt x="780594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8144" y="5188584"/>
              <a:ext cx="7945755" cy="838200"/>
            </a:xfrm>
            <a:custGeom>
              <a:avLst/>
              <a:gdLst/>
              <a:ahLst/>
              <a:cxnLst/>
              <a:rect l="l" t="t" r="r" b="b"/>
              <a:pathLst>
                <a:path w="7945755" h="838200">
                  <a:moveTo>
                    <a:pt x="0" y="139699"/>
                  </a:moveTo>
                  <a:lnTo>
                    <a:pt x="7122" y="95520"/>
                  </a:lnTo>
                  <a:lnTo>
                    <a:pt x="26954" y="57168"/>
                  </a:lnTo>
                  <a:lnTo>
                    <a:pt x="57195" y="26936"/>
                  </a:lnTo>
                  <a:lnTo>
                    <a:pt x="95544" y="7116"/>
                  </a:lnTo>
                  <a:lnTo>
                    <a:pt x="139700" y="0"/>
                  </a:lnTo>
                  <a:lnTo>
                    <a:pt x="7805940" y="0"/>
                  </a:lnTo>
                  <a:lnTo>
                    <a:pt x="7850071" y="7116"/>
                  </a:lnTo>
                  <a:lnTo>
                    <a:pt x="7888417" y="26936"/>
                  </a:lnTo>
                  <a:lnTo>
                    <a:pt x="7918667" y="57168"/>
                  </a:lnTo>
                  <a:lnTo>
                    <a:pt x="7938512" y="95520"/>
                  </a:lnTo>
                  <a:lnTo>
                    <a:pt x="7945640" y="139699"/>
                  </a:lnTo>
                  <a:lnTo>
                    <a:pt x="7945640" y="698436"/>
                  </a:lnTo>
                  <a:lnTo>
                    <a:pt x="7938512" y="742591"/>
                  </a:lnTo>
                  <a:lnTo>
                    <a:pt x="7918667" y="780940"/>
                  </a:lnTo>
                  <a:lnTo>
                    <a:pt x="7888417" y="811182"/>
                  </a:lnTo>
                  <a:lnTo>
                    <a:pt x="7850071" y="831014"/>
                  </a:lnTo>
                  <a:lnTo>
                    <a:pt x="7805940" y="838136"/>
                  </a:lnTo>
                  <a:lnTo>
                    <a:pt x="139700" y="838136"/>
                  </a:lnTo>
                  <a:lnTo>
                    <a:pt x="95544" y="831014"/>
                  </a:lnTo>
                  <a:lnTo>
                    <a:pt x="57195" y="811182"/>
                  </a:lnTo>
                  <a:lnTo>
                    <a:pt x="26954" y="780940"/>
                  </a:lnTo>
                  <a:lnTo>
                    <a:pt x="7122" y="742591"/>
                  </a:lnTo>
                  <a:lnTo>
                    <a:pt x="0" y="698436"/>
                  </a:lnTo>
                  <a:lnTo>
                    <a:pt x="0" y="139699"/>
                  </a:lnTo>
                  <a:close/>
                </a:path>
              </a:pathLst>
            </a:custGeom>
            <a:grpFill/>
            <a:ln w="19050">
              <a:solidFill>
                <a:srgbClr val="5C9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02753" y="4226294"/>
            <a:ext cx="7697288" cy="1564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" marR="508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Now</a:t>
            </a:r>
            <a:r>
              <a:rPr spc="1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we</a:t>
            </a:r>
            <a:r>
              <a:rPr spc="1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can</a:t>
            </a:r>
            <a:r>
              <a:rPr spc="1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observe</a:t>
            </a:r>
            <a:r>
              <a:rPr spc="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that</a:t>
            </a:r>
            <a:r>
              <a:rPr spc="1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while</a:t>
            </a:r>
            <a:r>
              <a:rPr spc="1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writing</a:t>
            </a:r>
            <a:r>
              <a:rPr spc="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data</a:t>
            </a:r>
            <a:r>
              <a:rPr spc="1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to</a:t>
            </a:r>
            <a:r>
              <a:rPr spc="1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file</a:t>
            </a:r>
            <a:r>
              <a:rPr spc="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10" dirty="0">
                <a:solidFill>
                  <a:srgbClr val="FFFFFF"/>
                </a:solidFill>
                <a:latin typeface="Corbel"/>
                <a:cs typeface="Corbel"/>
              </a:rPr>
              <a:t>using</a:t>
            </a:r>
            <a:r>
              <a:rPr spc="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“w”</a:t>
            </a:r>
            <a:r>
              <a:rPr spc="1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mode</a:t>
            </a:r>
            <a:r>
              <a:rPr spc="1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the</a:t>
            </a:r>
            <a:r>
              <a:rPr spc="1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previous </a:t>
            </a:r>
            <a:r>
              <a:rPr spc="-3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content</a:t>
            </a:r>
            <a:r>
              <a:rPr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of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existing</a:t>
            </a:r>
            <a:r>
              <a:rPr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file</a:t>
            </a:r>
            <a:r>
              <a:rPr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will</a:t>
            </a:r>
            <a:r>
              <a:rPr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be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overwritten</a:t>
            </a:r>
            <a:r>
              <a:rPr spc="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new</a:t>
            </a:r>
            <a:r>
              <a:rPr spc="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content</a:t>
            </a:r>
            <a:r>
              <a:rPr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will</a:t>
            </a:r>
            <a:r>
              <a:rPr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be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saved.</a:t>
            </a:r>
            <a:endParaRPr dirty="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dirty="0">
              <a:latin typeface="Corbel"/>
              <a:cs typeface="Corbel"/>
            </a:endParaRPr>
          </a:p>
          <a:p>
            <a:pPr marL="12700" marR="17780">
              <a:spcBef>
                <a:spcPts val="1335"/>
              </a:spcBef>
            </a:pP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If</a:t>
            </a:r>
            <a:r>
              <a:rPr spc="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we</a:t>
            </a:r>
            <a:r>
              <a:rPr spc="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want</a:t>
            </a:r>
            <a:r>
              <a:rPr spc="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to</a:t>
            </a:r>
            <a:r>
              <a:rPr spc="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add</a:t>
            </a:r>
            <a:r>
              <a:rPr spc="2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new</a:t>
            </a:r>
            <a:r>
              <a:rPr spc="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data</a:t>
            </a:r>
            <a:r>
              <a:rPr spc="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without</a:t>
            </a:r>
            <a:r>
              <a:rPr spc="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overwriting</a:t>
            </a:r>
            <a:r>
              <a:rPr spc="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the</a:t>
            </a:r>
            <a:r>
              <a:rPr spc="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previous</a:t>
            </a:r>
            <a:r>
              <a:rPr spc="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content</a:t>
            </a:r>
            <a:r>
              <a:rPr spc="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then</a:t>
            </a:r>
            <a:r>
              <a:rPr spc="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we </a:t>
            </a:r>
            <a:r>
              <a:rPr spc="-3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should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write using</a:t>
            </a:r>
            <a:r>
              <a:rPr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“a”</a:t>
            </a:r>
            <a:r>
              <a:rPr spc="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mode</a:t>
            </a:r>
            <a:r>
              <a:rPr spc="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i.e.</a:t>
            </a:r>
            <a:r>
              <a:rPr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append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 mode.</a:t>
            </a:r>
            <a:endParaRPr dirty="0">
              <a:latin typeface="Corbel"/>
              <a:cs typeface="Corbel"/>
            </a:endParaRPr>
          </a:p>
        </p:txBody>
      </p:sp>
      <p:pic>
        <p:nvPicPr>
          <p:cNvPr id="17" name="object 4">
            <a:extLst>
              <a:ext uri="{FF2B5EF4-FFF2-40B4-BE49-F238E27FC236}">
                <a16:creationId xmlns:a16="http://schemas.microsoft.com/office/drawing/2014/main" id="{25638D54-CEB6-8D6E-2F3C-EA031A5468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894419"/>
            <a:ext cx="6858000" cy="1974102"/>
          </a:xfrm>
          <a:prstGeom prst="rect">
            <a:avLst/>
          </a:prstGeom>
        </p:spPr>
      </p:pic>
      <p:pic>
        <p:nvPicPr>
          <p:cNvPr id="18" name="object 5">
            <a:extLst>
              <a:ext uri="{FF2B5EF4-FFF2-40B4-BE49-F238E27FC236}">
                <a16:creationId xmlns:a16="http://schemas.microsoft.com/office/drawing/2014/main" id="{882CDEA1-6DA9-1647-B889-802613AC8E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2753" y="3073570"/>
            <a:ext cx="4107815" cy="1018116"/>
          </a:xfrm>
          <a:prstGeom prst="rect">
            <a:avLst/>
          </a:prstGeom>
        </p:spPr>
      </p:pic>
      <p:pic>
        <p:nvPicPr>
          <p:cNvPr id="19" name="object 7">
            <a:extLst>
              <a:ext uri="{FF2B5EF4-FFF2-40B4-BE49-F238E27FC236}">
                <a16:creationId xmlns:a16="http://schemas.microsoft.com/office/drawing/2014/main" id="{6801ED6B-D550-6196-B3AB-4DE59D00FC5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10505" y="3045298"/>
            <a:ext cx="2249530" cy="10746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377393-DB03-EB6F-AADD-1B689561D5D8}"/>
              </a:ext>
            </a:extLst>
          </p:cNvPr>
          <p:cNvSpPr txBox="1"/>
          <p:nvPr/>
        </p:nvSpPr>
        <p:spPr>
          <a:xfrm>
            <a:off x="684760" y="229324"/>
            <a:ext cx="746864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IN" sz="3600" b="1" spc="-90" dirty="0">
                <a:solidFill>
                  <a:srgbClr val="C00000"/>
                </a:solidFill>
                <a:latin typeface="Calibri"/>
                <a:cs typeface="Consolas"/>
              </a:rPr>
              <a:t>write()</a:t>
            </a:r>
            <a:r>
              <a:rPr lang="en-IN" sz="3600" b="1" spc="-215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lang="en-IN" sz="3600" b="1" spc="-85" dirty="0">
                <a:solidFill>
                  <a:srgbClr val="C00000"/>
                </a:solidFill>
                <a:latin typeface="Calibri"/>
                <a:cs typeface="Consolas"/>
              </a:rPr>
              <a:t>using</a:t>
            </a:r>
            <a:r>
              <a:rPr lang="en-IN" sz="3600" b="1" spc="-210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lang="en-IN" sz="3600" b="1" spc="-70" dirty="0">
                <a:solidFill>
                  <a:srgbClr val="C00000"/>
                </a:solidFill>
                <a:latin typeface="Calibri"/>
                <a:cs typeface="Consolas"/>
              </a:rPr>
              <a:t>“a”</a:t>
            </a:r>
            <a:r>
              <a:rPr lang="en-IN" sz="3600" b="1" spc="-195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lang="en-IN" sz="3600" b="1" spc="-80" dirty="0">
                <a:solidFill>
                  <a:srgbClr val="C00000"/>
                </a:solidFill>
                <a:latin typeface="Calibri"/>
                <a:cs typeface="Consolas"/>
              </a:rPr>
              <a:t>mode</a:t>
            </a:r>
            <a:endParaRPr lang="en-IN" sz="3600">
              <a:solidFill>
                <a:srgbClr val="C00000"/>
              </a:solidFill>
              <a:latin typeface="Calibri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520649"/>
            <a:ext cx="8347541" cy="51435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b="1" spc="-80" dirty="0">
                <a:solidFill>
                  <a:srgbClr val="C00000"/>
                </a:solidFill>
                <a:latin typeface="Calibri"/>
                <a:cs typeface="Consolas"/>
              </a:rPr>
              <a:t>using</a:t>
            </a:r>
            <a:r>
              <a:rPr sz="3200" b="1" spc="-260" dirty="0">
                <a:solidFill>
                  <a:srgbClr val="C1EDFF"/>
                </a:solidFill>
                <a:latin typeface="Calibri"/>
                <a:cs typeface="Consolas"/>
              </a:rPr>
              <a:t> </a:t>
            </a:r>
            <a:r>
              <a:rPr sz="3200" b="1" spc="-100" dirty="0">
                <a:solidFill>
                  <a:srgbClr val="C00000"/>
                </a:solidFill>
                <a:latin typeface="Calibri"/>
                <a:cs typeface="Consolas"/>
              </a:rPr>
              <a:t>writelines()</a:t>
            </a:r>
            <a:endParaRPr lang="en-US" sz="3200">
              <a:solidFill>
                <a:srgbClr val="C00000"/>
              </a:solidFill>
              <a:latin typeface="Calibri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211" y="1262743"/>
            <a:ext cx="6324600" cy="2133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2155" y="3624087"/>
            <a:ext cx="3401822" cy="1143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6254" y="4203751"/>
            <a:ext cx="2562225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85860"/>
            <a:ext cx="126925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600" spc="-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75" dirty="0">
                <a:solidFill>
                  <a:srgbClr val="C00000"/>
                </a:solidFill>
                <a:latin typeface="Calibri"/>
                <a:cs typeface="Calibri"/>
              </a:rPr>
              <a:t>copy</a:t>
            </a:r>
            <a:r>
              <a:rPr sz="3600" spc="-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7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600" spc="-1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content</a:t>
            </a:r>
            <a:r>
              <a:rPr sz="3600" spc="-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3600" spc="-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70" dirty="0">
                <a:solidFill>
                  <a:srgbClr val="C00000"/>
                </a:solidFill>
                <a:latin typeface="Calibri"/>
                <a:cs typeface="Calibri"/>
              </a:rPr>
              <a:t>one</a:t>
            </a:r>
            <a:r>
              <a:rPr lang="en-US" sz="3600" spc="-70" dirty="0">
                <a:solidFill>
                  <a:srgbClr val="C00000"/>
                </a:solidFill>
                <a:latin typeface="Calibri"/>
                <a:cs typeface="Calibri"/>
              </a:rPr>
              <a:t> </a:t>
            </a:r>
            <a:r>
              <a:rPr sz="3600" spc="-17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75" dirty="0">
                <a:solidFill>
                  <a:srgbClr val="C00000"/>
                </a:solidFill>
                <a:latin typeface="Calibri"/>
                <a:cs typeface="Calibri"/>
              </a:rPr>
              <a:t>file</a:t>
            </a:r>
            <a:r>
              <a:rPr sz="3600" spc="-2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600" spc="-20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another</a:t>
            </a:r>
            <a:r>
              <a:rPr sz="3600" spc="-1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80" dirty="0">
                <a:solidFill>
                  <a:srgbClr val="C00000"/>
                </a:solidFill>
                <a:latin typeface="Calibri"/>
                <a:cs typeface="Calibri"/>
              </a:rPr>
              <a:t>file</a:t>
            </a:r>
            <a:endParaRPr lang="en-US" sz="3600" spc="-8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955929"/>
            <a:ext cx="6553200" cy="19396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2978764"/>
            <a:ext cx="2344420" cy="3381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029" y="3384619"/>
            <a:ext cx="7105650" cy="1143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4595337"/>
            <a:ext cx="7140321" cy="118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20649"/>
            <a:ext cx="9687864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050414" algn="l"/>
                <a:tab pos="4721860" algn="l"/>
                <a:tab pos="6125845" algn="l"/>
              </a:tabLst>
            </a:pP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Re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m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o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v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i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n</a:t>
            </a:r>
            <a:r>
              <a:rPr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	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w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h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i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t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es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p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a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c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e</a:t>
            </a:r>
            <a:r>
              <a:rPr sz="3600" dirty="0">
                <a:solidFill>
                  <a:srgbClr val="C00000"/>
                </a:solidFill>
                <a:latin typeface="Trebuchet MS" panose="020B0603020202020204" pitchFamily="34" charset="0"/>
              </a:rPr>
              <a:t>s</a:t>
            </a:r>
            <a:r>
              <a:rPr lang="en-IN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after</a:t>
            </a:r>
            <a:r>
              <a:rPr lang="en-IN" sz="3600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r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e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a</a:t>
            </a:r>
            <a:r>
              <a:rPr sz="3600" spc="-100" dirty="0">
                <a:solidFill>
                  <a:srgbClr val="C00000"/>
                </a:solidFill>
                <a:latin typeface="Trebuchet MS" panose="020B0603020202020204" pitchFamily="34" charset="0"/>
              </a:rPr>
              <a:t>d</a:t>
            </a:r>
            <a:r>
              <a:rPr sz="3600" spc="-110" dirty="0">
                <a:solidFill>
                  <a:srgbClr val="C00000"/>
                </a:solidFill>
                <a:latin typeface="Trebuchet MS" panose="020B0603020202020204" pitchFamily="34" charset="0"/>
              </a:rPr>
              <a:t>in</a:t>
            </a:r>
            <a:r>
              <a:rPr sz="3600" dirty="0">
                <a:solidFill>
                  <a:srgbClr val="C00000"/>
                </a:solidFill>
                <a:latin typeface="Trebuchet MS" panose="020B0603020202020204" pitchFamily="34" charset="0"/>
              </a:rPr>
              <a:t>g </a:t>
            </a:r>
            <a:r>
              <a:rPr sz="3600" spc="-75" dirty="0">
                <a:solidFill>
                  <a:srgbClr val="C00000"/>
                </a:solidFill>
                <a:latin typeface="Trebuchet MS" panose="020B0603020202020204" pitchFamily="34" charset="0"/>
              </a:rPr>
              <a:t>from</a:t>
            </a:r>
            <a:r>
              <a:rPr sz="3600" spc="-210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sz="3600" spc="-75" dirty="0">
                <a:solidFill>
                  <a:srgbClr val="C00000"/>
                </a:solidFill>
                <a:latin typeface="Trebuchet MS" panose="020B0603020202020204" pitchFamily="34" charset="0"/>
              </a:rPr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524000"/>
            <a:ext cx="9829800" cy="277563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69265" marR="471805" indent="-457200">
              <a:lnSpc>
                <a:spcPct val="90000"/>
              </a:lnSpc>
              <a:spcBef>
                <a:spcPts val="459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sz="2400" spc="-10" dirty="0">
                <a:latin typeface="Trebuchet MS" panose="020B0603020202020204" pitchFamily="34" charset="0"/>
                <a:cs typeface="Calibri"/>
              </a:rPr>
              <a:t>read() and readline() reads data from file and  return it in the form of string </a:t>
            </a:r>
            <a:r>
              <a:rPr lang="en-IN" sz="2400" spc="-10" dirty="0">
                <a:latin typeface="Trebuchet MS" panose="020B0603020202020204" pitchFamily="34" charset="0"/>
                <a:cs typeface="Calibri"/>
              </a:rPr>
              <a:t>and</a:t>
            </a:r>
            <a:r>
              <a:rPr sz="2400" spc="-10" dirty="0">
                <a:latin typeface="Trebuchet MS" panose="020B0603020202020204" pitchFamily="34" charset="0"/>
                <a:cs typeface="Calibri"/>
              </a:rPr>
              <a:t> list</a:t>
            </a:r>
            <a:r>
              <a:rPr lang="en-IN" sz="2400" spc="-10" dirty="0">
                <a:latin typeface="Trebuchet MS" panose="020B0603020202020204" pitchFamily="34" charset="0"/>
                <a:cs typeface="Calibri"/>
              </a:rPr>
              <a:t> respectively</a:t>
            </a:r>
            <a:r>
              <a:rPr sz="2400" spc="-10" dirty="0">
                <a:latin typeface="Trebuchet MS" panose="020B0603020202020204" pitchFamily="34" charset="0"/>
                <a:cs typeface="Calibri"/>
              </a:rPr>
              <a:t>.</a:t>
            </a:r>
          </a:p>
          <a:p>
            <a:pPr marL="469265" marR="83185" indent="-457200">
              <a:lnSpc>
                <a:spcPct val="150000"/>
              </a:lnSpc>
              <a:spcBef>
                <a:spcPts val="695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sz="2400" spc="-10" dirty="0">
                <a:latin typeface="Trebuchet MS" panose="020B0603020202020204" pitchFamily="34" charset="0"/>
                <a:cs typeface="Calibri"/>
              </a:rPr>
              <a:t>If you want to remove these characters you can use  functions</a:t>
            </a:r>
            <a:r>
              <a:rPr lang="en-IN" sz="2400" spc="-10" dirty="0">
                <a:latin typeface="Trebuchet MS" panose="020B0603020202020204" pitchFamily="34" charset="0"/>
                <a:cs typeface="Calibri"/>
              </a:rPr>
              <a:t>.</a:t>
            </a:r>
            <a:endParaRPr sz="2400" spc="-10" dirty="0">
              <a:latin typeface="Trebuchet MS" panose="020B0603020202020204" pitchFamily="34" charset="0"/>
              <a:cs typeface="Calibri"/>
            </a:endParaRPr>
          </a:p>
          <a:p>
            <a:pPr marL="1311910" lvl="2" indent="-457200">
              <a:lnSpc>
                <a:spcPct val="150000"/>
              </a:lnSpc>
              <a:spcBef>
                <a:spcPts val="340"/>
              </a:spcBef>
              <a:buClr>
                <a:srgbClr val="00B050"/>
              </a:buClr>
              <a:buSzPct val="90384"/>
              <a:buFont typeface="Wingdings" panose="05000000000000000000" pitchFamily="2" charset="2"/>
              <a:buChar char="Ø"/>
              <a:tabLst>
                <a:tab pos="684530" algn="l"/>
                <a:tab pos="685165" algn="l"/>
              </a:tabLst>
            </a:pPr>
            <a:r>
              <a:rPr sz="2400" spc="-10" dirty="0">
                <a:solidFill>
                  <a:srgbClr val="7030A0"/>
                </a:solidFill>
                <a:latin typeface="Trebuchet MS" panose="020B0603020202020204" pitchFamily="34" charset="0"/>
                <a:cs typeface="Calibri"/>
              </a:rPr>
              <a:t>strip()</a:t>
            </a:r>
            <a:r>
              <a:rPr sz="2400" spc="-10" dirty="0">
                <a:solidFill>
                  <a:srgbClr val="FF0000"/>
                </a:solidFill>
                <a:latin typeface="Trebuchet MS" panose="020B0603020202020204" pitchFamily="34" charset="0"/>
                <a:cs typeface="Calibri"/>
              </a:rPr>
              <a:t> </a:t>
            </a:r>
            <a:r>
              <a:rPr lang="en-IN" sz="2400" spc="-10" dirty="0">
                <a:solidFill>
                  <a:srgbClr val="FF0000"/>
                </a:solidFill>
                <a:latin typeface="Trebuchet MS" panose="020B0603020202020204" pitchFamily="34" charset="0"/>
                <a:cs typeface="Calibri"/>
              </a:rPr>
              <a:t>  </a:t>
            </a:r>
            <a:r>
              <a:rPr sz="2400" spc="-10" dirty="0">
                <a:latin typeface="Trebuchet MS" panose="020B0603020202020204" pitchFamily="34" charset="0"/>
                <a:cs typeface="Calibri"/>
              </a:rPr>
              <a:t>: </a:t>
            </a:r>
            <a:r>
              <a:rPr sz="2400" spc="-10" dirty="0">
                <a:solidFill>
                  <a:srgbClr val="9A4B10"/>
                </a:solidFill>
                <a:latin typeface="Trebuchet MS" panose="020B0603020202020204" pitchFamily="34" charset="0"/>
                <a:cs typeface="Calibri"/>
              </a:rPr>
              <a:t>removes the given character from both ends.</a:t>
            </a:r>
          </a:p>
          <a:p>
            <a:pPr marL="1311910" lvl="2" indent="-457200">
              <a:spcBef>
                <a:spcPts val="310"/>
              </a:spcBef>
              <a:buClr>
                <a:srgbClr val="00B050"/>
              </a:buClr>
              <a:buSzPct val="90384"/>
              <a:buFont typeface="Wingdings" panose="05000000000000000000" pitchFamily="2" charset="2"/>
              <a:buChar char="Ø"/>
              <a:tabLst>
                <a:tab pos="684530" algn="l"/>
                <a:tab pos="685165" algn="l"/>
              </a:tabLst>
            </a:pPr>
            <a:r>
              <a:rPr sz="2400" spc="-10" dirty="0" err="1">
                <a:solidFill>
                  <a:srgbClr val="7030A0"/>
                </a:solidFill>
                <a:latin typeface="Trebuchet MS" panose="020B0603020202020204" pitchFamily="34" charset="0"/>
                <a:cs typeface="Calibri"/>
              </a:rPr>
              <a:t>lstrip</a:t>
            </a:r>
            <a:r>
              <a:rPr sz="2400" spc="-10" dirty="0">
                <a:solidFill>
                  <a:srgbClr val="7030A0"/>
                </a:solidFill>
                <a:latin typeface="Trebuchet MS" panose="020B0603020202020204" pitchFamily="34" charset="0"/>
                <a:cs typeface="Calibri"/>
              </a:rPr>
              <a:t>()</a:t>
            </a:r>
            <a:r>
              <a:rPr lang="en-IN" sz="2400" spc="-10" dirty="0">
                <a:solidFill>
                  <a:srgbClr val="7030A0"/>
                </a:solidFill>
                <a:latin typeface="Trebuchet MS" panose="020B0603020202020204" pitchFamily="34" charset="0"/>
                <a:cs typeface="Calibri"/>
              </a:rPr>
              <a:t>  </a:t>
            </a:r>
            <a:r>
              <a:rPr sz="2400" spc="-10" dirty="0">
                <a:latin typeface="Trebuchet MS" panose="020B0603020202020204" pitchFamily="34" charset="0"/>
                <a:cs typeface="Calibri"/>
              </a:rPr>
              <a:t>: </a:t>
            </a:r>
            <a:r>
              <a:rPr sz="2400" spc="-10" dirty="0">
                <a:solidFill>
                  <a:srgbClr val="9A4B10"/>
                </a:solidFill>
                <a:latin typeface="Trebuchet MS" panose="020B0603020202020204" pitchFamily="34" charset="0"/>
                <a:cs typeface="Calibri"/>
              </a:rPr>
              <a:t>removes given character from left end</a:t>
            </a:r>
            <a:r>
              <a:rPr lang="en-IN" sz="2400" spc="-10" dirty="0">
                <a:latin typeface="Trebuchet MS" panose="020B0603020202020204" pitchFamily="34" charset="0"/>
                <a:cs typeface="Calibri"/>
              </a:rPr>
              <a:t>.</a:t>
            </a:r>
            <a:endParaRPr sz="2400" spc="-10" dirty="0">
              <a:latin typeface="Trebuchet MS" panose="020B0603020202020204" pitchFamily="34" charset="0"/>
              <a:cs typeface="Calibri"/>
            </a:endParaRPr>
          </a:p>
          <a:p>
            <a:pPr marL="1311910" lvl="2" indent="-457200">
              <a:spcBef>
                <a:spcPts val="315"/>
              </a:spcBef>
              <a:buClr>
                <a:srgbClr val="00B050"/>
              </a:buClr>
              <a:buSzPct val="90384"/>
              <a:buFont typeface="Wingdings" panose="05000000000000000000" pitchFamily="2" charset="2"/>
              <a:buChar char="Ø"/>
              <a:tabLst>
                <a:tab pos="684530" algn="l"/>
                <a:tab pos="685165" algn="l"/>
              </a:tabLst>
            </a:pPr>
            <a:r>
              <a:rPr sz="2400" spc="-10" dirty="0" err="1">
                <a:solidFill>
                  <a:srgbClr val="7030A0"/>
                </a:solidFill>
                <a:latin typeface="Trebuchet MS" panose="020B0603020202020204" pitchFamily="34" charset="0"/>
                <a:cs typeface="Calibri"/>
              </a:rPr>
              <a:t>rstrip</a:t>
            </a:r>
            <a:r>
              <a:rPr sz="2400" spc="-10" dirty="0">
                <a:solidFill>
                  <a:srgbClr val="7030A0"/>
                </a:solidFill>
                <a:latin typeface="Trebuchet MS" panose="020B0603020202020204" pitchFamily="34" charset="0"/>
                <a:cs typeface="Calibri"/>
              </a:rPr>
              <a:t>()</a:t>
            </a:r>
            <a:r>
              <a:rPr lang="en-IN" sz="2400" spc="-10" dirty="0">
                <a:solidFill>
                  <a:srgbClr val="7030A0"/>
                </a:solidFill>
                <a:latin typeface="Trebuchet MS" panose="020B0603020202020204" pitchFamily="34" charset="0"/>
                <a:cs typeface="Calibri"/>
              </a:rPr>
              <a:t>  </a:t>
            </a:r>
            <a:r>
              <a:rPr sz="2400" spc="-10" dirty="0">
                <a:latin typeface="Trebuchet MS" panose="020B0603020202020204" pitchFamily="34" charset="0"/>
                <a:cs typeface="Calibri"/>
              </a:rPr>
              <a:t>: </a:t>
            </a:r>
            <a:r>
              <a:rPr sz="2400" spc="-10" dirty="0">
                <a:solidFill>
                  <a:srgbClr val="9A4B10"/>
                </a:solidFill>
                <a:latin typeface="Trebuchet MS" panose="020B0603020202020204" pitchFamily="34" charset="0"/>
                <a:cs typeface="Calibri"/>
              </a:rPr>
              <a:t>removes</a:t>
            </a:r>
            <a:r>
              <a:rPr sz="2400" spc="-10" dirty="0">
                <a:latin typeface="Trebuchet MS" panose="020B0603020202020204" pitchFamily="34" charset="0"/>
                <a:cs typeface="Calibri"/>
              </a:rPr>
              <a:t> </a:t>
            </a:r>
            <a:r>
              <a:rPr sz="2400" spc="-10" dirty="0">
                <a:solidFill>
                  <a:srgbClr val="9A4B10"/>
                </a:solidFill>
                <a:latin typeface="Trebuchet MS" panose="020B0603020202020204" pitchFamily="34" charset="0"/>
                <a:cs typeface="Calibri"/>
              </a:rPr>
              <a:t>given character from right end</a:t>
            </a:r>
            <a:r>
              <a:rPr lang="en-IN" sz="2400" spc="-10" dirty="0">
                <a:solidFill>
                  <a:srgbClr val="9A4B10"/>
                </a:solidFill>
                <a:latin typeface="Trebuchet MS" panose="020B0603020202020204" pitchFamily="34" charset="0"/>
                <a:cs typeface="Calibri"/>
              </a:rPr>
              <a:t>.</a:t>
            </a:r>
            <a:endParaRPr sz="2400" spc="-10" dirty="0">
              <a:solidFill>
                <a:srgbClr val="9A4B10"/>
              </a:solidFill>
              <a:latin typeface="Trebuchet MS" panose="020B060302020202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95090"/>
            <a:ext cx="91747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600" spc="-90" dirty="0">
                <a:solidFill>
                  <a:srgbClr val="C00000"/>
                </a:solidFill>
                <a:latin typeface="Calibri"/>
                <a:cs typeface="Consolas"/>
              </a:rPr>
              <a:t>Example:</a:t>
            </a:r>
            <a:r>
              <a:rPr sz="3600" spc="-215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sz="3600" spc="-105" dirty="0">
                <a:solidFill>
                  <a:srgbClr val="C00000"/>
                </a:solidFill>
                <a:latin typeface="Calibri"/>
                <a:cs typeface="Consolas"/>
              </a:rPr>
              <a:t>strip(),</a:t>
            </a:r>
            <a:r>
              <a:rPr lang="en-IN" sz="3600" spc="-105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sz="3600" spc="-105" dirty="0" err="1">
                <a:solidFill>
                  <a:srgbClr val="C00000"/>
                </a:solidFill>
                <a:latin typeface="Calibri"/>
                <a:cs typeface="Consolas"/>
              </a:rPr>
              <a:t>lstrip</a:t>
            </a:r>
            <a:r>
              <a:rPr sz="3600" spc="-105" dirty="0">
                <a:solidFill>
                  <a:srgbClr val="C00000"/>
                </a:solidFill>
                <a:latin typeface="Calibri"/>
                <a:cs typeface="Consolas"/>
              </a:rPr>
              <a:t>(),</a:t>
            </a:r>
            <a:r>
              <a:rPr lang="en-US" sz="3600" spc="-105" dirty="0">
                <a:solidFill>
                  <a:srgbClr val="C00000"/>
                </a:solidFill>
                <a:latin typeface="Calibri"/>
                <a:cs typeface="Consolas"/>
              </a:rPr>
              <a:t> </a:t>
            </a:r>
            <a:r>
              <a:rPr sz="3600" spc="-2185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sz="3600" spc="-105" dirty="0" err="1">
                <a:solidFill>
                  <a:srgbClr val="C00000"/>
                </a:solidFill>
                <a:latin typeface="Calibri"/>
                <a:cs typeface="Consolas"/>
              </a:rPr>
              <a:t>rstrip</a:t>
            </a:r>
            <a:r>
              <a:rPr sz="3600" spc="-105" dirty="0">
                <a:solidFill>
                  <a:srgbClr val="C00000"/>
                </a:solidFill>
                <a:latin typeface="Calibri"/>
                <a:cs typeface="Consolas"/>
              </a:rPr>
              <a:t>()</a:t>
            </a:r>
            <a:endParaRPr lang="en-US" sz="3600">
              <a:solidFill>
                <a:srgbClr val="C00000"/>
              </a:solidFill>
              <a:latin typeface="Calibri"/>
              <a:cs typeface="Consola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095" y="3088249"/>
            <a:ext cx="4495800" cy="25631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095" y="1206637"/>
            <a:ext cx="3533775" cy="15144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5291" y="3645906"/>
            <a:ext cx="4023614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07DBA732-8807-69D2-EC2F-DEC1A639C0CB}"/>
              </a:ext>
            </a:extLst>
          </p:cNvPr>
          <p:cNvSpPr txBox="1">
            <a:spLocks/>
          </p:cNvSpPr>
          <p:nvPr/>
        </p:nvSpPr>
        <p:spPr>
          <a:xfrm>
            <a:off x="605117" y="627955"/>
            <a:ext cx="10981765" cy="6645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C00000"/>
                </a:solidFill>
                <a:latin typeface="Calibri"/>
                <a:cs typeface="Calibri"/>
              </a:rPr>
              <a:t>What all operations can we do on file?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2B19-55A5-BFD4-3BC5-02E06DD24DFD}"/>
              </a:ext>
            </a:extLst>
          </p:cNvPr>
          <p:cNvSpPr txBox="1"/>
          <p:nvPr/>
        </p:nvSpPr>
        <p:spPr>
          <a:xfrm>
            <a:off x="644007" y="1424103"/>
            <a:ext cx="9461894" cy="24991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69265" marR="471805" indent="-457200">
              <a:lnSpc>
                <a:spcPct val="90000"/>
              </a:lnSpc>
              <a:spcBef>
                <a:spcPts val="459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z="2800" spc="-10" dirty="0">
                <a:latin typeface="Calibri"/>
                <a:cs typeface="Calibri"/>
              </a:rPr>
              <a:t>Renaming File</a:t>
            </a:r>
          </a:p>
          <a:p>
            <a:pPr marL="12065" marR="471805">
              <a:lnSpc>
                <a:spcPct val="90000"/>
              </a:lnSpc>
              <a:spcBef>
                <a:spcPts val="459"/>
              </a:spcBef>
              <a:buClr>
                <a:srgbClr val="00B050"/>
              </a:buClr>
              <a:buSzPct val="95000"/>
              <a:tabLst>
                <a:tab pos="354965" algn="l"/>
                <a:tab pos="355600" algn="l"/>
              </a:tabLst>
            </a:pPr>
            <a:r>
              <a:rPr lang="en-US" sz="1800" b="1" spc="-20" dirty="0">
                <a:solidFill>
                  <a:srgbClr val="0070C0"/>
                </a:solidFill>
                <a:latin typeface="Calibri"/>
                <a:cs typeface="Calibri"/>
              </a:rPr>
              <a:t>Syntax:</a:t>
            </a:r>
            <a:endParaRPr lang="en-US">
              <a:solidFill>
                <a:srgbClr val="0070C0"/>
              </a:solidFill>
              <a:latin typeface="Calibri"/>
              <a:cs typeface="Calibri"/>
            </a:endParaRPr>
          </a:p>
          <a:p>
            <a:pPr marL="12065" marR="471805">
              <a:lnSpc>
                <a:spcPct val="90000"/>
              </a:lnSpc>
              <a:spcBef>
                <a:spcPts val="459"/>
              </a:spcBef>
              <a:buClr>
                <a:srgbClr val="00B050"/>
              </a:buClr>
              <a:buSzPct val="95000"/>
              <a:tabLst>
                <a:tab pos="354965" algn="l"/>
                <a:tab pos="355600" algn="l"/>
              </a:tabLst>
            </a:pPr>
            <a:r>
              <a:rPr lang="en-US" sz="1800" b="1" spc="-10" dirty="0">
                <a:solidFill>
                  <a:srgbClr val="0070C0"/>
                </a:solidFill>
                <a:latin typeface="Calibri"/>
                <a:cs typeface="Calibri"/>
              </a:rPr>
              <a:t>	</a:t>
            </a:r>
            <a:r>
              <a:rPr lang="en-US" sz="2000" b="1" spc="-10" dirty="0" err="1">
                <a:solidFill>
                  <a:srgbClr val="A57305"/>
                </a:solidFill>
                <a:latin typeface="Calibri"/>
                <a:cs typeface="Courier New"/>
              </a:rPr>
              <a:t>os.rename</a:t>
            </a:r>
            <a:r>
              <a:rPr lang="en-US" sz="2000" b="1" spc="-10" dirty="0">
                <a:solidFill>
                  <a:srgbClr val="A57305"/>
                </a:solidFill>
                <a:latin typeface="Calibri"/>
                <a:cs typeface="Courier New"/>
              </a:rPr>
              <a:t>(</a:t>
            </a:r>
            <a:r>
              <a:rPr lang="en-US" sz="2000" b="1" spc="-10" dirty="0" err="1">
                <a:solidFill>
                  <a:srgbClr val="A57305"/>
                </a:solidFill>
                <a:latin typeface="Calibri"/>
                <a:cs typeface="Courier New"/>
              </a:rPr>
              <a:t>current_file_name</a:t>
            </a:r>
            <a:r>
              <a:rPr lang="en-US" sz="2000" b="1" spc="-10" dirty="0">
                <a:solidFill>
                  <a:srgbClr val="A57305"/>
                </a:solidFill>
                <a:latin typeface="Calibri"/>
                <a:cs typeface="Courier New"/>
              </a:rPr>
              <a:t>,</a:t>
            </a:r>
            <a:r>
              <a:rPr lang="en-US" sz="2000" b="1" spc="15" dirty="0">
                <a:solidFill>
                  <a:srgbClr val="A57305"/>
                </a:solidFill>
                <a:latin typeface="Calibri"/>
                <a:cs typeface="Courier New"/>
              </a:rPr>
              <a:t> </a:t>
            </a:r>
            <a:r>
              <a:rPr lang="en-US" sz="2000" b="1" spc="-10" dirty="0" err="1">
                <a:solidFill>
                  <a:srgbClr val="A57305"/>
                </a:solidFill>
                <a:latin typeface="Calibri"/>
                <a:cs typeface="Courier New"/>
              </a:rPr>
              <a:t>new_file_name</a:t>
            </a:r>
            <a:r>
              <a:rPr lang="en-US" sz="2000" b="1" spc="-10" dirty="0">
                <a:solidFill>
                  <a:srgbClr val="A57305"/>
                </a:solidFill>
                <a:latin typeface="Calibri"/>
                <a:cs typeface="Courier New"/>
              </a:rPr>
              <a:t>)</a:t>
            </a:r>
            <a:endParaRPr lang="en-US" sz="2000">
              <a:solidFill>
                <a:srgbClr val="A57305"/>
              </a:solidFill>
              <a:latin typeface="Calibri"/>
              <a:cs typeface="Courier New"/>
            </a:endParaRPr>
          </a:p>
          <a:p>
            <a:pPr marL="12065" marR="471805">
              <a:lnSpc>
                <a:spcPct val="90000"/>
              </a:lnSpc>
              <a:spcBef>
                <a:spcPts val="459"/>
              </a:spcBef>
              <a:buClr>
                <a:srgbClr val="00B050"/>
              </a:buClr>
              <a:buSzPct val="95000"/>
              <a:tabLst>
                <a:tab pos="354965" algn="l"/>
                <a:tab pos="355600" algn="l"/>
              </a:tabLst>
            </a:pPr>
            <a:endParaRPr lang="en-US" sz="1800" spc="-10" dirty="0">
              <a:latin typeface="Calibri"/>
              <a:cs typeface="Calibri"/>
            </a:endParaRPr>
          </a:p>
          <a:p>
            <a:pPr marL="469265" marR="471805" indent="-457200">
              <a:lnSpc>
                <a:spcPct val="90000"/>
              </a:lnSpc>
              <a:spcBef>
                <a:spcPts val="459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US" sz="2400" spc="-10" dirty="0">
                <a:latin typeface="Calibri"/>
                <a:cs typeface="Calibri"/>
              </a:rPr>
              <a:t>Deleting File</a:t>
            </a:r>
          </a:p>
          <a:p>
            <a:pPr marL="12065" marR="471805">
              <a:lnSpc>
                <a:spcPct val="90000"/>
              </a:lnSpc>
              <a:spcBef>
                <a:spcPts val="459"/>
              </a:spcBef>
              <a:buClr>
                <a:srgbClr val="00B050"/>
              </a:buClr>
              <a:buSzPct val="95000"/>
              <a:tabLst>
                <a:tab pos="354965" algn="l"/>
                <a:tab pos="355600" algn="l"/>
              </a:tabLst>
            </a:pPr>
            <a:r>
              <a:rPr lang="en-US" sz="1800" b="1" spc="-20" dirty="0">
                <a:solidFill>
                  <a:srgbClr val="0070C0"/>
                </a:solidFill>
                <a:latin typeface="Calibri"/>
                <a:cs typeface="Calibri"/>
              </a:rPr>
              <a:t>Syntax:</a:t>
            </a:r>
            <a:endParaRPr lang="en-US" spc="-10">
              <a:latin typeface="Calibri"/>
              <a:cs typeface="Calibri"/>
            </a:endParaRPr>
          </a:p>
          <a:p>
            <a:pPr marL="12065" marR="471805">
              <a:lnSpc>
                <a:spcPct val="90000"/>
              </a:lnSpc>
              <a:spcBef>
                <a:spcPts val="459"/>
              </a:spcBef>
              <a:buClr>
                <a:srgbClr val="00B050"/>
              </a:buClr>
              <a:buSzPct val="95000"/>
              <a:tabLst>
                <a:tab pos="354965" algn="l"/>
                <a:tab pos="355600" algn="l"/>
              </a:tabLst>
            </a:pPr>
            <a:r>
              <a:rPr lang="en-IN" sz="1800" b="1" spc="-10" dirty="0">
                <a:latin typeface="Calibri"/>
                <a:cs typeface="Courier New"/>
              </a:rPr>
              <a:t>	</a:t>
            </a:r>
            <a:r>
              <a:rPr lang="en-IN" sz="2000" b="1" spc="-10" dirty="0" err="1">
                <a:solidFill>
                  <a:srgbClr val="A57305"/>
                </a:solidFill>
                <a:latin typeface="Calibri"/>
                <a:cs typeface="Courier New"/>
              </a:rPr>
              <a:t>os.remove</a:t>
            </a:r>
            <a:r>
              <a:rPr lang="en-IN" sz="2000" b="1" spc="-10" dirty="0">
                <a:solidFill>
                  <a:srgbClr val="A57305"/>
                </a:solidFill>
                <a:latin typeface="Calibri"/>
                <a:cs typeface="Courier New"/>
              </a:rPr>
              <a:t>(filename)</a:t>
            </a:r>
            <a:endParaRPr lang="en-US" sz="2000" b="1" spc="-10">
              <a:solidFill>
                <a:srgbClr val="A57305"/>
              </a:solidFill>
              <a:latin typeface="Calibri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543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1" y="516078"/>
            <a:ext cx="490568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105" dirty="0">
                <a:solidFill>
                  <a:srgbClr val="C00000"/>
                </a:solidFill>
                <a:latin typeface="Calibri"/>
                <a:cs typeface="Calibri"/>
              </a:rPr>
              <a:t>Introduction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261" y="933651"/>
            <a:ext cx="10949539" cy="3188309"/>
          </a:xfrm>
          <a:prstGeom prst="rect">
            <a:avLst/>
          </a:prstGeom>
        </p:spPr>
        <p:txBody>
          <a:bodyPr vert="horz" wrap="square" lIns="0" tIns="54610" rIns="0" bIns="0" rtlCol="0" anchor="t">
            <a:spAutoFit/>
          </a:bodyPr>
          <a:lstStyle/>
          <a:p>
            <a:pPr marL="354965" marR="5080" indent="-342900" algn="just">
              <a:lnSpc>
                <a:spcPct val="90000"/>
              </a:lnSpc>
              <a:spcBef>
                <a:spcPts val="430"/>
              </a:spcBef>
              <a:buClr>
                <a:srgbClr val="00B050"/>
              </a:buClr>
              <a:buSzPct val="94642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IN" sz="2400" spc="-5" dirty="0">
              <a:solidFill>
                <a:schemeClr val="tx1">
                  <a:lumMod val="50000"/>
                </a:schemeClr>
              </a:solidFill>
              <a:latin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A57305"/>
                </a:solidFill>
                <a:latin typeface="Calibri"/>
                <a:cs typeface="Calibri"/>
              </a:rPr>
              <a:t>File handling </a:t>
            </a:r>
            <a:r>
              <a:rPr lang="en-US" sz="2600" spc="-10" dirty="0">
                <a:latin typeface="Calibri"/>
                <a:cs typeface="Calibri"/>
              </a:rPr>
              <a:t>is an important aspect of programming, as it allows you to work with external files and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600" spc="-10" dirty="0">
              <a:latin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spc="-10" dirty="0">
                <a:latin typeface="Calibri"/>
                <a:cs typeface="Calibri"/>
              </a:rPr>
              <a:t>Python provides built-in functions and modules for file handling, making it easy to read from and write to files.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600" spc="-10" dirty="0">
              <a:latin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spc="-10" dirty="0">
                <a:latin typeface="Calibri"/>
                <a:cs typeface="Calibri"/>
              </a:rPr>
              <a:t>Common file formats include text files, binary files, and CSV files.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16077"/>
            <a:ext cx="772571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85" dirty="0">
                <a:solidFill>
                  <a:srgbClr val="C00000"/>
                </a:solidFill>
                <a:latin typeface="Calibri"/>
                <a:cs typeface="Calibri"/>
              </a:rPr>
              <a:t>Binary</a:t>
            </a:r>
            <a:r>
              <a:rPr sz="3600" b="0" spc="-2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80" dirty="0">
                <a:solidFill>
                  <a:srgbClr val="C00000"/>
                </a:solidFill>
                <a:latin typeface="Calibri"/>
                <a:cs typeface="Calibri"/>
              </a:rPr>
              <a:t>file</a:t>
            </a:r>
            <a:r>
              <a:rPr sz="3600" b="0" spc="-2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105" dirty="0">
                <a:solidFill>
                  <a:srgbClr val="C00000"/>
                </a:solidFill>
                <a:latin typeface="Calibri"/>
                <a:cs typeface="Calibri"/>
              </a:rPr>
              <a:t>operations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524000"/>
            <a:ext cx="11201400" cy="264944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265" marR="5080" indent="-457200" algn="just">
              <a:spcBef>
                <a:spcPts val="100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If we want to write a structure such as list or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dictionary to a file and read it subsequently </a:t>
            </a:r>
            <a:r>
              <a:rPr lang="en-IN" sz="2400" spc="-10" dirty="0">
                <a:latin typeface="Calibri"/>
                <a:cs typeface="Calibri"/>
              </a:rPr>
              <a:t>, </a:t>
            </a:r>
            <a:r>
              <a:rPr sz="2400" spc="-10" dirty="0">
                <a:latin typeface="Calibri"/>
                <a:cs typeface="Calibri"/>
              </a:rPr>
              <a:t>we need to use the Python module </a:t>
            </a:r>
            <a:r>
              <a:rPr sz="2400" b="1" spc="-10" dirty="0">
                <a:solidFill>
                  <a:srgbClr val="00B0F0"/>
                </a:solidFill>
                <a:latin typeface="Calibri"/>
                <a:cs typeface="Calibri"/>
              </a:rPr>
              <a:t>pickle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lang="en-US" sz="2400" spc="-10" dirty="0">
                <a:latin typeface="Calibri"/>
                <a:cs typeface="Calibri"/>
              </a:rPr>
              <a:t>  </a:t>
            </a:r>
            <a:endParaRPr lang="en-IN" sz="2400" spc="-10">
              <a:latin typeface="Calibri"/>
              <a:cs typeface="Calibri"/>
            </a:endParaRPr>
          </a:p>
          <a:p>
            <a:pPr marL="12065" marR="5080" algn="just">
              <a:spcBef>
                <a:spcPts val="100"/>
              </a:spcBef>
              <a:buClr>
                <a:srgbClr val="00B050"/>
              </a:buClr>
              <a:buSzPct val="95000"/>
              <a:tabLst>
                <a:tab pos="355600" algn="l"/>
              </a:tabLst>
            </a:pPr>
            <a:endParaRPr lang="en-IN" sz="2400" spc="-10" dirty="0">
              <a:latin typeface="Calibri"/>
              <a:cs typeface="Calibri"/>
            </a:endParaRPr>
          </a:p>
          <a:p>
            <a:pPr marL="469265" marR="5080" indent="-457200" algn="just">
              <a:spcBef>
                <a:spcPts val="100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sz="2400" b="1" spc="-10" dirty="0">
                <a:solidFill>
                  <a:srgbClr val="00B0F0"/>
                </a:solidFill>
                <a:latin typeface="Calibri"/>
                <a:cs typeface="Calibri"/>
              </a:rPr>
              <a:t>Pickling</a:t>
            </a:r>
            <a:r>
              <a:rPr sz="2400" spc="-10" dirty="0">
                <a:latin typeface="Calibri"/>
                <a:cs typeface="Calibri"/>
              </a:rPr>
              <a:t> is the process of converting structure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to a byte stream before writing to a file</a:t>
            </a:r>
            <a:r>
              <a:rPr lang="en-IN" sz="2400" spc="-10" dirty="0">
                <a:latin typeface="Calibri"/>
                <a:cs typeface="Calibri"/>
              </a:rPr>
              <a:t>.</a:t>
            </a:r>
          </a:p>
          <a:p>
            <a:pPr marL="12065" marR="5080" algn="just">
              <a:spcBef>
                <a:spcPts val="100"/>
              </a:spcBef>
              <a:buClr>
                <a:srgbClr val="00B050"/>
              </a:buClr>
              <a:buSzPct val="95000"/>
              <a:tabLst>
                <a:tab pos="355600" algn="l"/>
              </a:tabLst>
            </a:pPr>
            <a:endParaRPr lang="en-IN" sz="2400" spc="-10" dirty="0">
              <a:latin typeface="Calibri"/>
              <a:cs typeface="Calibri"/>
            </a:endParaRPr>
          </a:p>
          <a:p>
            <a:pPr marL="469265" marR="5080" indent="-457200" algn="just">
              <a:spcBef>
                <a:spcPts val="100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while reading the content of file a reverse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process called </a:t>
            </a:r>
            <a:r>
              <a:rPr sz="2400" b="1" spc="-10" dirty="0">
                <a:solidFill>
                  <a:srgbClr val="00B0F0"/>
                </a:solidFill>
                <a:latin typeface="Calibri"/>
                <a:cs typeface="Calibri"/>
              </a:rPr>
              <a:t>Unpickling</a:t>
            </a:r>
            <a:r>
              <a:rPr sz="2400" spc="-10" dirty="0">
                <a:latin typeface="Calibri"/>
                <a:cs typeface="Calibri"/>
              </a:rPr>
              <a:t> is used to convert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the byte stream back to the original format.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1219200"/>
            <a:ext cx="11353800" cy="391068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423545" marR="527050" indent="-342900"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2400" spc="-10" dirty="0">
                <a:latin typeface="Calibri"/>
                <a:cs typeface="Calibri"/>
              </a:rPr>
              <a:t>First we need to import the module called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pickle.</a:t>
            </a:r>
            <a:endParaRPr lang="en-IN" sz="2400" spc="-10">
              <a:latin typeface="Calibri"/>
              <a:cs typeface="Calibri"/>
            </a:endParaRPr>
          </a:p>
          <a:p>
            <a:pPr marL="80645" marR="527050">
              <a:buClr>
                <a:srgbClr val="00B050"/>
              </a:buClr>
              <a:buSzPct val="95000"/>
              <a:tabLst>
                <a:tab pos="423545" algn="l"/>
                <a:tab pos="424180" algn="l"/>
              </a:tabLst>
            </a:pPr>
            <a:endParaRPr lang="en-IN" sz="2400" spc="-10" dirty="0">
              <a:latin typeface="Calibri"/>
              <a:cs typeface="Calibri"/>
            </a:endParaRPr>
          </a:p>
          <a:p>
            <a:pPr marL="423545" marR="527050" indent="-342900"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2400" spc="-10" dirty="0">
                <a:latin typeface="Calibri"/>
                <a:cs typeface="Calibri"/>
              </a:rPr>
              <a:t>This module provides </a:t>
            </a:r>
            <a:r>
              <a:rPr lang="en-IN" sz="2400" spc="-1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main functions:</a:t>
            </a:r>
            <a:endParaRPr lang="en-IN" sz="2400" spc="-10">
              <a:latin typeface="Calibri"/>
              <a:cs typeface="Calibri"/>
            </a:endParaRPr>
          </a:p>
          <a:p>
            <a:pPr marL="80645" marR="527050">
              <a:buClr>
                <a:srgbClr val="00B050"/>
              </a:buClr>
              <a:buSzPct val="95000"/>
              <a:tabLst>
                <a:tab pos="423545" algn="l"/>
                <a:tab pos="424180" algn="l"/>
              </a:tabLst>
            </a:pPr>
            <a:endParaRPr sz="2400" spc="-10" dirty="0">
              <a:latin typeface="Calibri"/>
              <a:cs typeface="Calibri"/>
            </a:endParaRPr>
          </a:p>
          <a:p>
            <a:pPr marL="808990" marR="45720" lvl="1" indent="-342900">
              <a:spcBef>
                <a:spcPts val="695"/>
              </a:spcBef>
              <a:buClr>
                <a:srgbClr val="EA1479"/>
              </a:buClr>
              <a:buSzPct val="90384"/>
              <a:buFont typeface="Wingdings" panose="05000000000000000000" pitchFamily="2" charset="2"/>
              <a:buChar char="v"/>
              <a:tabLst>
                <a:tab pos="753110" algn="l"/>
                <a:tab pos="753745" algn="l"/>
              </a:tabLst>
            </a:pPr>
            <a:r>
              <a:rPr sz="2400" spc="-10" dirty="0">
                <a:latin typeface="Calibri"/>
                <a:cs typeface="Calibri"/>
              </a:rPr>
              <a:t>dump() : to write the object in file which is loaded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in binary mode</a:t>
            </a:r>
          </a:p>
          <a:p>
            <a:pPr marL="1466215" lvl="3" indent="-229235">
              <a:spcBef>
                <a:spcPts val="260"/>
              </a:spcBef>
              <a:buClr>
                <a:srgbClr val="EA1479"/>
              </a:buClr>
              <a:buFont typeface="Cambria"/>
              <a:buChar char="◾"/>
              <a:tabLst>
                <a:tab pos="1009650" algn="l"/>
                <a:tab pos="2755265" algn="l"/>
              </a:tabLst>
            </a:pPr>
            <a:r>
              <a:rPr sz="2400" spc="-10" dirty="0">
                <a:latin typeface="Calibri"/>
                <a:cs typeface="Calibri"/>
              </a:rPr>
              <a:t>Syntax :</a:t>
            </a:r>
            <a:r>
              <a:rPr lang="en-IN" sz="2400" spc="-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dump(</a:t>
            </a:r>
            <a:r>
              <a:rPr sz="2400" spc="-10" dirty="0" err="1">
                <a:latin typeface="Calibri"/>
                <a:cs typeface="Calibri"/>
              </a:rPr>
              <a:t>object_to_write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10" dirty="0" err="1">
                <a:latin typeface="Calibri"/>
                <a:cs typeface="Calibri"/>
              </a:rPr>
              <a:t>filehandle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lang="en-IN" sz="2400" spc="-10">
              <a:latin typeface="Calibri"/>
              <a:cs typeface="Calibri"/>
            </a:endParaRPr>
          </a:p>
          <a:p>
            <a:pPr marL="779780" lvl="2">
              <a:spcBef>
                <a:spcPts val="260"/>
              </a:spcBef>
              <a:buClr>
                <a:srgbClr val="EA1479"/>
              </a:buClr>
              <a:tabLst>
                <a:tab pos="1009650" algn="l"/>
                <a:tab pos="2755265" algn="l"/>
              </a:tabLst>
            </a:pPr>
            <a:endParaRPr sz="2400" spc="-10" dirty="0">
              <a:latin typeface="Calibri"/>
              <a:cs typeface="Calibri"/>
            </a:endParaRPr>
          </a:p>
          <a:p>
            <a:pPr marL="808990" marR="5080" lvl="1" indent="-342900">
              <a:buClr>
                <a:srgbClr val="EA1479"/>
              </a:buClr>
              <a:buSzPct val="90384"/>
              <a:buFont typeface="Wingdings" panose="05000000000000000000" pitchFamily="2" charset="2"/>
              <a:buChar char="v"/>
              <a:tabLst>
                <a:tab pos="753110" algn="l"/>
                <a:tab pos="753745" algn="l"/>
                <a:tab pos="1672589" algn="l"/>
              </a:tabLst>
            </a:pPr>
            <a:r>
              <a:rPr sz="2400" spc="-10" dirty="0">
                <a:latin typeface="Calibri"/>
                <a:cs typeface="Calibri"/>
              </a:rPr>
              <a:t>load() : dumped data can be read from file using load()</a:t>
            </a:r>
            <a:r>
              <a:rPr lang="en-IN" sz="2400" spc="-1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	</a:t>
            </a:r>
            <a:endParaRPr lang="en-IN" sz="2400" spc="-10">
              <a:latin typeface="Calibri"/>
              <a:cs typeface="Calibri"/>
            </a:endParaRPr>
          </a:p>
          <a:p>
            <a:pPr marL="466090" marR="5080" lvl="1">
              <a:buClr>
                <a:srgbClr val="EA1479"/>
              </a:buClr>
              <a:buSzPct val="90384"/>
              <a:tabLst>
                <a:tab pos="753110" algn="l"/>
                <a:tab pos="753745" algn="l"/>
                <a:tab pos="1672589" algn="l"/>
              </a:tabLst>
            </a:pPr>
            <a:r>
              <a:rPr lang="en-IN" sz="2400" spc="-10" dirty="0">
                <a:latin typeface="Calibri"/>
                <a:cs typeface="Calibri"/>
              </a:rPr>
              <a:t>				 </a:t>
            </a:r>
            <a:r>
              <a:rPr sz="2400" spc="-10" dirty="0">
                <a:latin typeface="Calibri"/>
                <a:cs typeface="Calibri"/>
              </a:rPr>
              <a:t>i.e. it is used to read object from pickle file.</a:t>
            </a:r>
          </a:p>
          <a:p>
            <a:pPr marL="1466215" lvl="3" indent="-229235">
              <a:spcBef>
                <a:spcPts val="270"/>
              </a:spcBef>
              <a:buClr>
                <a:srgbClr val="EA1479"/>
              </a:buClr>
              <a:buFont typeface="Cambria"/>
              <a:buChar char="◾"/>
              <a:tabLst>
                <a:tab pos="1009650" algn="l"/>
                <a:tab pos="2755900" algn="l"/>
              </a:tabLst>
            </a:pPr>
            <a:r>
              <a:rPr sz="2400" spc="-10" dirty="0">
                <a:latin typeface="Calibri"/>
                <a:cs typeface="Calibri"/>
              </a:rPr>
              <a:t>Syntax:</a:t>
            </a:r>
            <a:r>
              <a:rPr lang="en-IN" sz="2400" spc="-10" dirty="0">
                <a:latin typeface="Calibri"/>
                <a:cs typeface="Calibri"/>
              </a:rPr>
              <a:t>  </a:t>
            </a:r>
            <a:r>
              <a:rPr sz="2400" spc="-10" dirty="0">
                <a:latin typeface="Calibri"/>
                <a:cs typeface="Calibri"/>
              </a:rPr>
              <a:t>object = load(filehandle)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44945-4488-E2A6-DCBE-6E4A6C51BAA1}"/>
              </a:ext>
            </a:extLst>
          </p:cNvPr>
          <p:cNvSpPr txBox="1"/>
          <p:nvPr/>
        </p:nvSpPr>
        <p:spPr>
          <a:xfrm>
            <a:off x="457200" y="155889"/>
            <a:ext cx="845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3600" b="1" spc="-85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Steps</a:t>
            </a:r>
            <a:r>
              <a:rPr lang="en-US" sz="3600" b="1" spc="-210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 </a:t>
            </a:r>
            <a:r>
              <a:rPr lang="en-US" sz="3600" b="1" spc="-60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to</a:t>
            </a:r>
            <a:r>
              <a:rPr lang="en-US" sz="3600" b="1" spc="-215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 </a:t>
            </a:r>
            <a:r>
              <a:rPr lang="en-US" sz="3600" b="1" spc="-90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perform</a:t>
            </a:r>
            <a:r>
              <a:rPr lang="en-US" sz="3600" b="1" spc="-215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 </a:t>
            </a:r>
            <a:r>
              <a:rPr lang="en-US" sz="3600" b="1" spc="-85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binary</a:t>
            </a:r>
            <a:r>
              <a:rPr lang="en-US" sz="3600" b="1" spc="-229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 </a:t>
            </a:r>
            <a:r>
              <a:rPr lang="en-US" sz="3600" b="1" spc="-80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file</a:t>
            </a:r>
            <a:r>
              <a:rPr lang="en-US" sz="3600" b="1" spc="-210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 </a:t>
            </a:r>
            <a:r>
              <a:rPr lang="en-US" sz="3600" b="1" spc="-95" dirty="0">
                <a:solidFill>
                  <a:srgbClr val="C00000"/>
                </a:solidFill>
                <a:latin typeface="Trebuchet MS" panose="020B0603020202020204" pitchFamily="34" charset="0"/>
                <a:cs typeface="Consolas"/>
              </a:rPr>
              <a:t>operations</a:t>
            </a:r>
            <a:endParaRPr lang="en-US" sz="3600" dirty="0">
              <a:solidFill>
                <a:srgbClr val="C00000"/>
              </a:solidFill>
              <a:latin typeface="Trebuchet MS" panose="020B0603020202020204" pitchFamily="34" charset="0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91484"/>
            <a:ext cx="402717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90" dirty="0">
                <a:solidFill>
                  <a:srgbClr val="C00000"/>
                </a:solidFill>
                <a:latin typeface="Calibri"/>
                <a:cs typeface="Calibri"/>
              </a:rPr>
              <a:t>Example:</a:t>
            </a:r>
            <a:r>
              <a:rPr sz="3600" b="0" spc="-2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105" dirty="0">
                <a:solidFill>
                  <a:srgbClr val="C00000"/>
                </a:solidFill>
                <a:latin typeface="Calibri"/>
                <a:cs typeface="Calibri"/>
              </a:rPr>
              <a:t>dump()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272903"/>
            <a:ext cx="8153400" cy="18288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0245" y="3196538"/>
            <a:ext cx="8148955" cy="3134360"/>
            <a:chOff x="623455" y="3581400"/>
            <a:chExt cx="8148955" cy="31343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455" y="3581400"/>
              <a:ext cx="7486650" cy="1485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15717" y="5019547"/>
              <a:ext cx="5947410" cy="1686560"/>
            </a:xfrm>
            <a:custGeom>
              <a:avLst/>
              <a:gdLst/>
              <a:ahLst/>
              <a:cxnLst/>
              <a:rect l="l" t="t" r="r" b="b"/>
              <a:pathLst>
                <a:path w="5947409" h="1686559">
                  <a:moveTo>
                    <a:pt x="0" y="0"/>
                  </a:moveTo>
                  <a:lnTo>
                    <a:pt x="2038731" y="713587"/>
                  </a:lnTo>
                  <a:lnTo>
                    <a:pt x="1991497" y="740192"/>
                  </a:lnTo>
                  <a:lnTo>
                    <a:pt x="1948614" y="767262"/>
                  </a:lnTo>
                  <a:lnTo>
                    <a:pt x="1910072" y="794750"/>
                  </a:lnTo>
                  <a:lnTo>
                    <a:pt x="1875861" y="822610"/>
                  </a:lnTo>
                  <a:lnTo>
                    <a:pt x="1845970" y="850795"/>
                  </a:lnTo>
                  <a:lnTo>
                    <a:pt x="1820390" y="879261"/>
                  </a:lnTo>
                  <a:lnTo>
                    <a:pt x="1782121" y="936847"/>
                  </a:lnTo>
                  <a:lnTo>
                    <a:pt x="1760972" y="994998"/>
                  </a:lnTo>
                  <a:lnTo>
                    <a:pt x="1756793" y="1024170"/>
                  </a:lnTo>
                  <a:lnTo>
                    <a:pt x="1756863" y="1053345"/>
                  </a:lnTo>
                  <a:lnTo>
                    <a:pt x="1769711" y="1111521"/>
                  </a:lnTo>
                  <a:lnTo>
                    <a:pt x="1799435" y="1169154"/>
                  </a:lnTo>
                  <a:lnTo>
                    <a:pt x="1845956" y="1225877"/>
                  </a:lnTo>
                  <a:lnTo>
                    <a:pt x="1875489" y="1253781"/>
                  </a:lnTo>
                  <a:lnTo>
                    <a:pt x="1909190" y="1281320"/>
                  </a:lnTo>
                  <a:lnTo>
                    <a:pt x="1947050" y="1308446"/>
                  </a:lnTo>
                  <a:lnTo>
                    <a:pt x="1989058" y="1335114"/>
                  </a:lnTo>
                  <a:lnTo>
                    <a:pt x="2035205" y="1361278"/>
                  </a:lnTo>
                  <a:lnTo>
                    <a:pt x="2085479" y="1386891"/>
                  </a:lnTo>
                  <a:lnTo>
                    <a:pt x="2139870" y="1411907"/>
                  </a:lnTo>
                  <a:lnTo>
                    <a:pt x="2198370" y="1436281"/>
                  </a:lnTo>
                  <a:lnTo>
                    <a:pt x="2235043" y="1450432"/>
                  </a:lnTo>
                  <a:lnTo>
                    <a:pt x="2272730" y="1464184"/>
                  </a:lnTo>
                  <a:lnTo>
                    <a:pt x="2311402" y="1477533"/>
                  </a:lnTo>
                  <a:lnTo>
                    <a:pt x="2351030" y="1490481"/>
                  </a:lnTo>
                  <a:lnTo>
                    <a:pt x="2391583" y="1503024"/>
                  </a:lnTo>
                  <a:lnTo>
                    <a:pt x="2433033" y="1515163"/>
                  </a:lnTo>
                  <a:lnTo>
                    <a:pt x="2475349" y="1526895"/>
                  </a:lnTo>
                  <a:lnTo>
                    <a:pt x="2518503" y="1538221"/>
                  </a:lnTo>
                  <a:lnTo>
                    <a:pt x="2562465" y="1549138"/>
                  </a:lnTo>
                  <a:lnTo>
                    <a:pt x="2607205" y="1559645"/>
                  </a:lnTo>
                  <a:lnTo>
                    <a:pt x="2652695" y="1569743"/>
                  </a:lnTo>
                  <a:lnTo>
                    <a:pt x="2698903" y="1579428"/>
                  </a:lnTo>
                  <a:lnTo>
                    <a:pt x="2745802" y="1588701"/>
                  </a:lnTo>
                  <a:lnTo>
                    <a:pt x="2793361" y="1597560"/>
                  </a:lnTo>
                  <a:lnTo>
                    <a:pt x="2841551" y="1606003"/>
                  </a:lnTo>
                  <a:lnTo>
                    <a:pt x="2890343" y="1614031"/>
                  </a:lnTo>
                  <a:lnTo>
                    <a:pt x="2939707" y="1621641"/>
                  </a:lnTo>
                  <a:lnTo>
                    <a:pt x="2989614" y="1628833"/>
                  </a:lnTo>
                  <a:lnTo>
                    <a:pt x="3040033" y="1635605"/>
                  </a:lnTo>
                  <a:lnTo>
                    <a:pt x="3090937" y="1641956"/>
                  </a:lnTo>
                  <a:lnTo>
                    <a:pt x="3142294" y="1647885"/>
                  </a:lnTo>
                  <a:lnTo>
                    <a:pt x="3194076" y="1653392"/>
                  </a:lnTo>
                  <a:lnTo>
                    <a:pt x="3246254" y="1658474"/>
                  </a:lnTo>
                  <a:lnTo>
                    <a:pt x="3298797" y="1663131"/>
                  </a:lnTo>
                  <a:lnTo>
                    <a:pt x="3351676" y="1667362"/>
                  </a:lnTo>
                  <a:lnTo>
                    <a:pt x="3404862" y="1671165"/>
                  </a:lnTo>
                  <a:lnTo>
                    <a:pt x="3458326" y="1674539"/>
                  </a:lnTo>
                  <a:lnTo>
                    <a:pt x="3512037" y="1677484"/>
                  </a:lnTo>
                  <a:lnTo>
                    <a:pt x="3565967" y="1679997"/>
                  </a:lnTo>
                  <a:lnTo>
                    <a:pt x="3620085" y="1682079"/>
                  </a:lnTo>
                  <a:lnTo>
                    <a:pt x="3674363" y="1683727"/>
                  </a:lnTo>
                  <a:lnTo>
                    <a:pt x="3728771" y="1684941"/>
                  </a:lnTo>
                  <a:lnTo>
                    <a:pt x="3783279" y="1685720"/>
                  </a:lnTo>
                  <a:lnTo>
                    <a:pt x="3837858" y="1686062"/>
                  </a:lnTo>
                  <a:lnTo>
                    <a:pt x="3892479" y="1685966"/>
                  </a:lnTo>
                  <a:lnTo>
                    <a:pt x="3947112" y="1685431"/>
                  </a:lnTo>
                  <a:lnTo>
                    <a:pt x="4001727" y="1684457"/>
                  </a:lnTo>
                  <a:lnTo>
                    <a:pt x="4056296" y="1683041"/>
                  </a:lnTo>
                  <a:lnTo>
                    <a:pt x="4110788" y="1681183"/>
                  </a:lnTo>
                  <a:lnTo>
                    <a:pt x="4165174" y="1678881"/>
                  </a:lnTo>
                  <a:lnTo>
                    <a:pt x="4219424" y="1676135"/>
                  </a:lnTo>
                  <a:lnTo>
                    <a:pt x="4273510" y="1672944"/>
                  </a:lnTo>
                  <a:lnTo>
                    <a:pt x="4327401" y="1669305"/>
                  </a:lnTo>
                  <a:lnTo>
                    <a:pt x="4381069" y="1665219"/>
                  </a:lnTo>
                  <a:lnTo>
                    <a:pt x="4434483" y="1660683"/>
                  </a:lnTo>
                  <a:lnTo>
                    <a:pt x="4487615" y="1655697"/>
                  </a:lnTo>
                  <a:lnTo>
                    <a:pt x="4540434" y="1650260"/>
                  </a:lnTo>
                  <a:lnTo>
                    <a:pt x="4592912" y="1644371"/>
                  </a:lnTo>
                  <a:lnTo>
                    <a:pt x="4645018" y="1638028"/>
                  </a:lnTo>
                  <a:lnTo>
                    <a:pt x="4696724" y="1631230"/>
                  </a:lnTo>
                  <a:lnTo>
                    <a:pt x="4748000" y="1623976"/>
                  </a:lnTo>
                  <a:lnTo>
                    <a:pt x="4798816" y="1616266"/>
                  </a:lnTo>
                  <a:lnTo>
                    <a:pt x="4849142" y="1608097"/>
                  </a:lnTo>
                  <a:lnTo>
                    <a:pt x="4898951" y="1599469"/>
                  </a:lnTo>
                  <a:lnTo>
                    <a:pt x="4948211" y="1590380"/>
                  </a:lnTo>
                  <a:lnTo>
                    <a:pt x="4996894" y="1580830"/>
                  </a:lnTo>
                  <a:lnTo>
                    <a:pt x="5044969" y="1570817"/>
                  </a:lnTo>
                  <a:lnTo>
                    <a:pt x="5092408" y="1560341"/>
                  </a:lnTo>
                  <a:lnTo>
                    <a:pt x="5139182" y="1549400"/>
                  </a:lnTo>
                  <a:lnTo>
                    <a:pt x="5203129" y="1533387"/>
                  </a:lnTo>
                  <a:lnTo>
                    <a:pt x="5264518" y="1516764"/>
                  </a:lnTo>
                  <a:lnTo>
                    <a:pt x="5323338" y="1499554"/>
                  </a:lnTo>
                  <a:lnTo>
                    <a:pt x="5379578" y="1481783"/>
                  </a:lnTo>
                  <a:lnTo>
                    <a:pt x="5433230" y="1463477"/>
                  </a:lnTo>
                  <a:lnTo>
                    <a:pt x="5484282" y="1444660"/>
                  </a:lnTo>
                  <a:lnTo>
                    <a:pt x="5532724" y="1425358"/>
                  </a:lnTo>
                  <a:lnTo>
                    <a:pt x="5578546" y="1405596"/>
                  </a:lnTo>
                  <a:lnTo>
                    <a:pt x="5621739" y="1385400"/>
                  </a:lnTo>
                  <a:lnTo>
                    <a:pt x="5662292" y="1364794"/>
                  </a:lnTo>
                  <a:lnTo>
                    <a:pt x="5700194" y="1343804"/>
                  </a:lnTo>
                  <a:lnTo>
                    <a:pt x="5735436" y="1322456"/>
                  </a:lnTo>
                  <a:lnTo>
                    <a:pt x="5768007" y="1300773"/>
                  </a:lnTo>
                  <a:lnTo>
                    <a:pt x="5825097" y="1256509"/>
                  </a:lnTo>
                  <a:lnTo>
                    <a:pt x="5871383" y="1211214"/>
                  </a:lnTo>
                  <a:lnTo>
                    <a:pt x="5906783" y="1165089"/>
                  </a:lnTo>
                  <a:lnTo>
                    <a:pt x="5931217" y="1118338"/>
                  </a:lnTo>
                  <a:lnTo>
                    <a:pt x="5944602" y="1071161"/>
                  </a:lnTo>
                  <a:lnTo>
                    <a:pt x="5947127" y="1047477"/>
                  </a:lnTo>
                  <a:lnTo>
                    <a:pt x="5946858" y="1023762"/>
                  </a:lnTo>
                  <a:lnTo>
                    <a:pt x="5937904" y="976341"/>
                  </a:lnTo>
                  <a:lnTo>
                    <a:pt x="5917657" y="929102"/>
                  </a:lnTo>
                  <a:lnTo>
                    <a:pt x="5886037" y="882247"/>
                  </a:lnTo>
                  <a:lnTo>
                    <a:pt x="5842962" y="835976"/>
                  </a:lnTo>
                  <a:lnTo>
                    <a:pt x="5788351" y="790494"/>
                  </a:lnTo>
                  <a:lnTo>
                    <a:pt x="5756695" y="768111"/>
                  </a:lnTo>
                  <a:lnTo>
                    <a:pt x="5722124" y="746000"/>
                  </a:lnTo>
                  <a:lnTo>
                    <a:pt x="5684628" y="724188"/>
                  </a:lnTo>
                  <a:lnTo>
                    <a:pt x="5644197" y="702699"/>
                  </a:lnTo>
                  <a:lnTo>
                    <a:pt x="5600822" y="681558"/>
                  </a:lnTo>
                  <a:lnTo>
                    <a:pt x="5554491" y="660791"/>
                  </a:lnTo>
                  <a:lnTo>
                    <a:pt x="5505196" y="640422"/>
                  </a:lnTo>
                  <a:lnTo>
                    <a:pt x="5468522" y="626269"/>
                  </a:lnTo>
                  <a:lnTo>
                    <a:pt x="5430835" y="612516"/>
                  </a:lnTo>
                  <a:lnTo>
                    <a:pt x="5392163" y="599165"/>
                  </a:lnTo>
                  <a:lnTo>
                    <a:pt x="5352535" y="586216"/>
                  </a:lnTo>
                  <a:lnTo>
                    <a:pt x="5311982" y="573672"/>
                  </a:lnTo>
                  <a:lnTo>
                    <a:pt x="5270532" y="561532"/>
                  </a:lnTo>
                  <a:lnTo>
                    <a:pt x="5228216" y="549799"/>
                  </a:lnTo>
                  <a:lnTo>
                    <a:pt x="5185062" y="538473"/>
                  </a:lnTo>
                  <a:lnTo>
                    <a:pt x="5141100" y="527556"/>
                  </a:lnTo>
                  <a:lnTo>
                    <a:pt x="5096360" y="517048"/>
                  </a:lnTo>
                  <a:lnTo>
                    <a:pt x="5050870" y="506951"/>
                  </a:lnTo>
                  <a:lnTo>
                    <a:pt x="5004662" y="497265"/>
                  </a:lnTo>
                  <a:lnTo>
                    <a:pt x="4957763" y="487993"/>
                  </a:lnTo>
                  <a:lnTo>
                    <a:pt x="4910204" y="479134"/>
                  </a:lnTo>
                  <a:lnTo>
                    <a:pt x="4862014" y="470691"/>
                  </a:lnTo>
                  <a:lnTo>
                    <a:pt x="4813222" y="462664"/>
                  </a:lnTo>
                  <a:lnTo>
                    <a:pt x="4763858" y="455054"/>
                  </a:lnTo>
                  <a:lnTo>
                    <a:pt x="4713951" y="447863"/>
                  </a:lnTo>
                  <a:lnTo>
                    <a:pt x="4663532" y="441092"/>
                  </a:lnTo>
                  <a:lnTo>
                    <a:pt x="4612628" y="434742"/>
                  </a:lnTo>
                  <a:lnTo>
                    <a:pt x="4561271" y="428813"/>
                  </a:lnTo>
                  <a:lnTo>
                    <a:pt x="4509489" y="423308"/>
                  </a:lnTo>
                  <a:lnTo>
                    <a:pt x="4457311" y="418227"/>
                  </a:lnTo>
                  <a:lnTo>
                    <a:pt x="4404768" y="413571"/>
                  </a:lnTo>
                  <a:lnTo>
                    <a:pt x="4351889" y="409341"/>
                  </a:lnTo>
                  <a:lnTo>
                    <a:pt x="4298703" y="405539"/>
                  </a:lnTo>
                  <a:lnTo>
                    <a:pt x="4245239" y="402166"/>
                  </a:lnTo>
                  <a:lnTo>
                    <a:pt x="4191528" y="399222"/>
                  </a:lnTo>
                  <a:lnTo>
                    <a:pt x="4137598" y="396710"/>
                  </a:lnTo>
                  <a:lnTo>
                    <a:pt x="4083480" y="394629"/>
                  </a:lnTo>
                  <a:lnTo>
                    <a:pt x="4029202" y="392982"/>
                  </a:lnTo>
                  <a:lnTo>
                    <a:pt x="3974794" y="391769"/>
                  </a:lnTo>
                  <a:lnTo>
                    <a:pt x="3920286" y="390992"/>
                  </a:lnTo>
                  <a:lnTo>
                    <a:pt x="3865707" y="390651"/>
                  </a:lnTo>
                  <a:lnTo>
                    <a:pt x="3811086" y="390748"/>
                  </a:lnTo>
                  <a:lnTo>
                    <a:pt x="3756453" y="391283"/>
                  </a:lnTo>
                  <a:lnTo>
                    <a:pt x="3701838" y="392259"/>
                  </a:lnTo>
                  <a:lnTo>
                    <a:pt x="3647269" y="393675"/>
                  </a:lnTo>
                  <a:lnTo>
                    <a:pt x="3592777" y="395534"/>
                  </a:lnTo>
                  <a:lnTo>
                    <a:pt x="3538391" y="397836"/>
                  </a:lnTo>
                  <a:lnTo>
                    <a:pt x="3484141" y="400583"/>
                  </a:lnTo>
                  <a:lnTo>
                    <a:pt x="3430055" y="403775"/>
                  </a:lnTo>
                  <a:lnTo>
                    <a:pt x="3376164" y="407414"/>
                  </a:lnTo>
                  <a:lnTo>
                    <a:pt x="3322496" y="411500"/>
                  </a:lnTo>
                  <a:lnTo>
                    <a:pt x="3269082" y="416036"/>
                  </a:lnTo>
                  <a:lnTo>
                    <a:pt x="3215950" y="421022"/>
                  </a:lnTo>
                  <a:lnTo>
                    <a:pt x="3163131" y="426458"/>
                  </a:lnTo>
                  <a:lnTo>
                    <a:pt x="3110653" y="432348"/>
                  </a:lnTo>
                  <a:lnTo>
                    <a:pt x="3058547" y="438690"/>
                  </a:lnTo>
                  <a:lnTo>
                    <a:pt x="3006841" y="445487"/>
                  </a:lnTo>
                  <a:lnTo>
                    <a:pt x="2955565" y="452740"/>
                  </a:lnTo>
                  <a:lnTo>
                    <a:pt x="2904749" y="460450"/>
                  </a:lnTo>
                  <a:lnTo>
                    <a:pt x="2854423" y="468618"/>
                  </a:lnTo>
                  <a:lnTo>
                    <a:pt x="2804614" y="477244"/>
                  </a:lnTo>
                  <a:lnTo>
                    <a:pt x="2755354" y="486331"/>
                  </a:lnTo>
                  <a:lnTo>
                    <a:pt x="2706671" y="495880"/>
                  </a:lnTo>
                  <a:lnTo>
                    <a:pt x="2658596" y="505890"/>
                  </a:lnTo>
                  <a:lnTo>
                    <a:pt x="2611157" y="516365"/>
                  </a:lnTo>
                  <a:lnTo>
                    <a:pt x="2564384" y="527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 anchor="t"/>
            <a:lstStyle/>
            <a:p>
              <a:endParaRPr lang="en-US" dirty="0">
                <a:cs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815717" y="5019547"/>
              <a:ext cx="5947410" cy="1686560"/>
            </a:xfrm>
            <a:custGeom>
              <a:avLst/>
              <a:gdLst/>
              <a:ahLst/>
              <a:cxnLst/>
              <a:rect l="l" t="t" r="r" b="b"/>
              <a:pathLst>
                <a:path w="5947409" h="1686559">
                  <a:moveTo>
                    <a:pt x="0" y="0"/>
                  </a:moveTo>
                  <a:lnTo>
                    <a:pt x="2564384" y="527304"/>
                  </a:lnTo>
                  <a:lnTo>
                    <a:pt x="2611157" y="516365"/>
                  </a:lnTo>
                  <a:lnTo>
                    <a:pt x="2658596" y="505890"/>
                  </a:lnTo>
                  <a:lnTo>
                    <a:pt x="2706671" y="495880"/>
                  </a:lnTo>
                  <a:lnTo>
                    <a:pt x="2755354" y="486331"/>
                  </a:lnTo>
                  <a:lnTo>
                    <a:pt x="2804614" y="477244"/>
                  </a:lnTo>
                  <a:lnTo>
                    <a:pt x="2854423" y="468618"/>
                  </a:lnTo>
                  <a:lnTo>
                    <a:pt x="2904749" y="460450"/>
                  </a:lnTo>
                  <a:lnTo>
                    <a:pt x="2955565" y="452740"/>
                  </a:lnTo>
                  <a:lnTo>
                    <a:pt x="3006841" y="445487"/>
                  </a:lnTo>
                  <a:lnTo>
                    <a:pt x="3058547" y="438690"/>
                  </a:lnTo>
                  <a:lnTo>
                    <a:pt x="3110653" y="432348"/>
                  </a:lnTo>
                  <a:lnTo>
                    <a:pt x="3163131" y="426458"/>
                  </a:lnTo>
                  <a:lnTo>
                    <a:pt x="3215950" y="421022"/>
                  </a:lnTo>
                  <a:lnTo>
                    <a:pt x="3269082" y="416036"/>
                  </a:lnTo>
                  <a:lnTo>
                    <a:pt x="3322496" y="411500"/>
                  </a:lnTo>
                  <a:lnTo>
                    <a:pt x="3376164" y="407414"/>
                  </a:lnTo>
                  <a:lnTo>
                    <a:pt x="3430055" y="403775"/>
                  </a:lnTo>
                  <a:lnTo>
                    <a:pt x="3484141" y="400583"/>
                  </a:lnTo>
                  <a:lnTo>
                    <a:pt x="3538391" y="397836"/>
                  </a:lnTo>
                  <a:lnTo>
                    <a:pt x="3592777" y="395534"/>
                  </a:lnTo>
                  <a:lnTo>
                    <a:pt x="3647269" y="393675"/>
                  </a:lnTo>
                  <a:lnTo>
                    <a:pt x="3701838" y="392259"/>
                  </a:lnTo>
                  <a:lnTo>
                    <a:pt x="3756453" y="391283"/>
                  </a:lnTo>
                  <a:lnTo>
                    <a:pt x="3811086" y="390748"/>
                  </a:lnTo>
                  <a:lnTo>
                    <a:pt x="3865707" y="390651"/>
                  </a:lnTo>
                  <a:lnTo>
                    <a:pt x="3920286" y="390992"/>
                  </a:lnTo>
                  <a:lnTo>
                    <a:pt x="3974794" y="391769"/>
                  </a:lnTo>
                  <a:lnTo>
                    <a:pt x="4029202" y="392982"/>
                  </a:lnTo>
                  <a:lnTo>
                    <a:pt x="4083480" y="394629"/>
                  </a:lnTo>
                  <a:lnTo>
                    <a:pt x="4137598" y="396710"/>
                  </a:lnTo>
                  <a:lnTo>
                    <a:pt x="4191528" y="399222"/>
                  </a:lnTo>
                  <a:lnTo>
                    <a:pt x="4245239" y="402166"/>
                  </a:lnTo>
                  <a:lnTo>
                    <a:pt x="4298703" y="405539"/>
                  </a:lnTo>
                  <a:lnTo>
                    <a:pt x="4351889" y="409341"/>
                  </a:lnTo>
                  <a:lnTo>
                    <a:pt x="4404768" y="413571"/>
                  </a:lnTo>
                  <a:lnTo>
                    <a:pt x="4457311" y="418227"/>
                  </a:lnTo>
                  <a:lnTo>
                    <a:pt x="4509489" y="423308"/>
                  </a:lnTo>
                  <a:lnTo>
                    <a:pt x="4561271" y="428813"/>
                  </a:lnTo>
                  <a:lnTo>
                    <a:pt x="4612628" y="434742"/>
                  </a:lnTo>
                  <a:lnTo>
                    <a:pt x="4663532" y="441092"/>
                  </a:lnTo>
                  <a:lnTo>
                    <a:pt x="4713951" y="447863"/>
                  </a:lnTo>
                  <a:lnTo>
                    <a:pt x="4763858" y="455054"/>
                  </a:lnTo>
                  <a:lnTo>
                    <a:pt x="4813222" y="462664"/>
                  </a:lnTo>
                  <a:lnTo>
                    <a:pt x="4862014" y="470691"/>
                  </a:lnTo>
                  <a:lnTo>
                    <a:pt x="4910204" y="479134"/>
                  </a:lnTo>
                  <a:lnTo>
                    <a:pt x="4957763" y="487993"/>
                  </a:lnTo>
                  <a:lnTo>
                    <a:pt x="5004662" y="497265"/>
                  </a:lnTo>
                  <a:lnTo>
                    <a:pt x="5050870" y="506951"/>
                  </a:lnTo>
                  <a:lnTo>
                    <a:pt x="5096360" y="517048"/>
                  </a:lnTo>
                  <a:lnTo>
                    <a:pt x="5141100" y="527556"/>
                  </a:lnTo>
                  <a:lnTo>
                    <a:pt x="5185062" y="538473"/>
                  </a:lnTo>
                  <a:lnTo>
                    <a:pt x="5228216" y="549799"/>
                  </a:lnTo>
                  <a:lnTo>
                    <a:pt x="5270532" y="561532"/>
                  </a:lnTo>
                  <a:lnTo>
                    <a:pt x="5311982" y="573672"/>
                  </a:lnTo>
                  <a:lnTo>
                    <a:pt x="5352535" y="586216"/>
                  </a:lnTo>
                  <a:lnTo>
                    <a:pt x="5392163" y="599165"/>
                  </a:lnTo>
                  <a:lnTo>
                    <a:pt x="5430835" y="612516"/>
                  </a:lnTo>
                  <a:lnTo>
                    <a:pt x="5468522" y="626269"/>
                  </a:lnTo>
                  <a:lnTo>
                    <a:pt x="5505196" y="640422"/>
                  </a:lnTo>
                  <a:lnTo>
                    <a:pt x="5554491" y="660791"/>
                  </a:lnTo>
                  <a:lnTo>
                    <a:pt x="5600822" y="681558"/>
                  </a:lnTo>
                  <a:lnTo>
                    <a:pt x="5644197" y="702699"/>
                  </a:lnTo>
                  <a:lnTo>
                    <a:pt x="5684628" y="724188"/>
                  </a:lnTo>
                  <a:lnTo>
                    <a:pt x="5722124" y="746000"/>
                  </a:lnTo>
                  <a:lnTo>
                    <a:pt x="5756695" y="768111"/>
                  </a:lnTo>
                  <a:lnTo>
                    <a:pt x="5788351" y="790494"/>
                  </a:lnTo>
                  <a:lnTo>
                    <a:pt x="5842962" y="835976"/>
                  </a:lnTo>
                  <a:lnTo>
                    <a:pt x="5886037" y="882247"/>
                  </a:lnTo>
                  <a:lnTo>
                    <a:pt x="5917657" y="929102"/>
                  </a:lnTo>
                  <a:lnTo>
                    <a:pt x="5937904" y="976341"/>
                  </a:lnTo>
                  <a:lnTo>
                    <a:pt x="5946858" y="1023762"/>
                  </a:lnTo>
                  <a:lnTo>
                    <a:pt x="5947127" y="1047477"/>
                  </a:lnTo>
                  <a:lnTo>
                    <a:pt x="5944602" y="1071161"/>
                  </a:lnTo>
                  <a:lnTo>
                    <a:pt x="5931217" y="1118338"/>
                  </a:lnTo>
                  <a:lnTo>
                    <a:pt x="5906783" y="1165089"/>
                  </a:lnTo>
                  <a:lnTo>
                    <a:pt x="5871383" y="1211214"/>
                  </a:lnTo>
                  <a:lnTo>
                    <a:pt x="5825097" y="1256509"/>
                  </a:lnTo>
                  <a:lnTo>
                    <a:pt x="5768007" y="1300773"/>
                  </a:lnTo>
                  <a:lnTo>
                    <a:pt x="5735436" y="1322456"/>
                  </a:lnTo>
                  <a:lnTo>
                    <a:pt x="5700194" y="1343804"/>
                  </a:lnTo>
                  <a:lnTo>
                    <a:pt x="5662292" y="1364794"/>
                  </a:lnTo>
                  <a:lnTo>
                    <a:pt x="5621739" y="1385400"/>
                  </a:lnTo>
                  <a:lnTo>
                    <a:pt x="5578546" y="1405596"/>
                  </a:lnTo>
                  <a:lnTo>
                    <a:pt x="5532724" y="1425358"/>
                  </a:lnTo>
                  <a:lnTo>
                    <a:pt x="5484282" y="1444660"/>
                  </a:lnTo>
                  <a:lnTo>
                    <a:pt x="5433230" y="1463477"/>
                  </a:lnTo>
                  <a:lnTo>
                    <a:pt x="5379578" y="1481783"/>
                  </a:lnTo>
                  <a:lnTo>
                    <a:pt x="5323338" y="1499554"/>
                  </a:lnTo>
                  <a:lnTo>
                    <a:pt x="5264518" y="1516764"/>
                  </a:lnTo>
                  <a:lnTo>
                    <a:pt x="5203129" y="1533387"/>
                  </a:lnTo>
                  <a:lnTo>
                    <a:pt x="5139182" y="1549400"/>
                  </a:lnTo>
                  <a:lnTo>
                    <a:pt x="5092408" y="1560341"/>
                  </a:lnTo>
                  <a:lnTo>
                    <a:pt x="5044969" y="1570817"/>
                  </a:lnTo>
                  <a:lnTo>
                    <a:pt x="4996894" y="1580830"/>
                  </a:lnTo>
                  <a:lnTo>
                    <a:pt x="4948211" y="1590380"/>
                  </a:lnTo>
                  <a:lnTo>
                    <a:pt x="4898951" y="1599469"/>
                  </a:lnTo>
                  <a:lnTo>
                    <a:pt x="4849142" y="1608097"/>
                  </a:lnTo>
                  <a:lnTo>
                    <a:pt x="4798816" y="1616266"/>
                  </a:lnTo>
                  <a:lnTo>
                    <a:pt x="4748000" y="1623976"/>
                  </a:lnTo>
                  <a:lnTo>
                    <a:pt x="4696724" y="1631230"/>
                  </a:lnTo>
                  <a:lnTo>
                    <a:pt x="4645018" y="1638028"/>
                  </a:lnTo>
                  <a:lnTo>
                    <a:pt x="4592912" y="1644371"/>
                  </a:lnTo>
                  <a:lnTo>
                    <a:pt x="4540434" y="1650260"/>
                  </a:lnTo>
                  <a:lnTo>
                    <a:pt x="4487615" y="1655697"/>
                  </a:lnTo>
                  <a:lnTo>
                    <a:pt x="4434483" y="1660683"/>
                  </a:lnTo>
                  <a:lnTo>
                    <a:pt x="4381069" y="1665219"/>
                  </a:lnTo>
                  <a:lnTo>
                    <a:pt x="4327401" y="1669305"/>
                  </a:lnTo>
                  <a:lnTo>
                    <a:pt x="4273510" y="1672944"/>
                  </a:lnTo>
                  <a:lnTo>
                    <a:pt x="4219424" y="1676135"/>
                  </a:lnTo>
                  <a:lnTo>
                    <a:pt x="4165174" y="1678881"/>
                  </a:lnTo>
                  <a:lnTo>
                    <a:pt x="4110788" y="1681183"/>
                  </a:lnTo>
                  <a:lnTo>
                    <a:pt x="4056296" y="1683041"/>
                  </a:lnTo>
                  <a:lnTo>
                    <a:pt x="4001727" y="1684457"/>
                  </a:lnTo>
                  <a:lnTo>
                    <a:pt x="3947112" y="1685431"/>
                  </a:lnTo>
                  <a:lnTo>
                    <a:pt x="3892479" y="1685966"/>
                  </a:lnTo>
                  <a:lnTo>
                    <a:pt x="3837858" y="1686062"/>
                  </a:lnTo>
                  <a:lnTo>
                    <a:pt x="3783279" y="1685720"/>
                  </a:lnTo>
                  <a:lnTo>
                    <a:pt x="3728771" y="1684941"/>
                  </a:lnTo>
                  <a:lnTo>
                    <a:pt x="3674363" y="1683727"/>
                  </a:lnTo>
                  <a:lnTo>
                    <a:pt x="3620085" y="1682079"/>
                  </a:lnTo>
                  <a:lnTo>
                    <a:pt x="3565967" y="1679997"/>
                  </a:lnTo>
                  <a:lnTo>
                    <a:pt x="3512037" y="1677484"/>
                  </a:lnTo>
                  <a:lnTo>
                    <a:pt x="3458326" y="1674539"/>
                  </a:lnTo>
                  <a:lnTo>
                    <a:pt x="3404862" y="1671165"/>
                  </a:lnTo>
                  <a:lnTo>
                    <a:pt x="3351676" y="1667362"/>
                  </a:lnTo>
                  <a:lnTo>
                    <a:pt x="3298797" y="1663131"/>
                  </a:lnTo>
                  <a:lnTo>
                    <a:pt x="3246254" y="1658474"/>
                  </a:lnTo>
                  <a:lnTo>
                    <a:pt x="3194076" y="1653392"/>
                  </a:lnTo>
                  <a:lnTo>
                    <a:pt x="3142294" y="1647885"/>
                  </a:lnTo>
                  <a:lnTo>
                    <a:pt x="3090937" y="1641956"/>
                  </a:lnTo>
                  <a:lnTo>
                    <a:pt x="3040033" y="1635605"/>
                  </a:lnTo>
                  <a:lnTo>
                    <a:pt x="2989614" y="1628833"/>
                  </a:lnTo>
                  <a:lnTo>
                    <a:pt x="2939707" y="1621641"/>
                  </a:lnTo>
                  <a:lnTo>
                    <a:pt x="2890343" y="1614031"/>
                  </a:lnTo>
                  <a:lnTo>
                    <a:pt x="2841551" y="1606003"/>
                  </a:lnTo>
                  <a:lnTo>
                    <a:pt x="2793361" y="1597560"/>
                  </a:lnTo>
                  <a:lnTo>
                    <a:pt x="2745802" y="1588701"/>
                  </a:lnTo>
                  <a:lnTo>
                    <a:pt x="2698903" y="1579428"/>
                  </a:lnTo>
                  <a:lnTo>
                    <a:pt x="2652695" y="1569743"/>
                  </a:lnTo>
                  <a:lnTo>
                    <a:pt x="2607205" y="1559645"/>
                  </a:lnTo>
                  <a:lnTo>
                    <a:pt x="2562465" y="1549138"/>
                  </a:lnTo>
                  <a:lnTo>
                    <a:pt x="2518503" y="1538221"/>
                  </a:lnTo>
                  <a:lnTo>
                    <a:pt x="2475349" y="1526895"/>
                  </a:lnTo>
                  <a:lnTo>
                    <a:pt x="2433033" y="1515163"/>
                  </a:lnTo>
                  <a:lnTo>
                    <a:pt x="2391583" y="1503024"/>
                  </a:lnTo>
                  <a:lnTo>
                    <a:pt x="2351030" y="1490481"/>
                  </a:lnTo>
                  <a:lnTo>
                    <a:pt x="2311402" y="1477533"/>
                  </a:lnTo>
                  <a:lnTo>
                    <a:pt x="2272730" y="1464184"/>
                  </a:lnTo>
                  <a:lnTo>
                    <a:pt x="2235043" y="1450432"/>
                  </a:lnTo>
                  <a:lnTo>
                    <a:pt x="2198370" y="1436281"/>
                  </a:lnTo>
                  <a:lnTo>
                    <a:pt x="2139870" y="1411907"/>
                  </a:lnTo>
                  <a:lnTo>
                    <a:pt x="2085479" y="1386891"/>
                  </a:lnTo>
                  <a:lnTo>
                    <a:pt x="2035205" y="1361278"/>
                  </a:lnTo>
                  <a:lnTo>
                    <a:pt x="1989058" y="1335114"/>
                  </a:lnTo>
                  <a:lnTo>
                    <a:pt x="1947050" y="1308446"/>
                  </a:lnTo>
                  <a:lnTo>
                    <a:pt x="1909190" y="1281320"/>
                  </a:lnTo>
                  <a:lnTo>
                    <a:pt x="1875489" y="1253781"/>
                  </a:lnTo>
                  <a:lnTo>
                    <a:pt x="1845956" y="1225877"/>
                  </a:lnTo>
                  <a:lnTo>
                    <a:pt x="1799435" y="1169154"/>
                  </a:lnTo>
                  <a:lnTo>
                    <a:pt x="1769711" y="1111521"/>
                  </a:lnTo>
                  <a:lnTo>
                    <a:pt x="1756863" y="1053345"/>
                  </a:lnTo>
                  <a:lnTo>
                    <a:pt x="1756793" y="1024170"/>
                  </a:lnTo>
                  <a:lnTo>
                    <a:pt x="1760972" y="994998"/>
                  </a:lnTo>
                  <a:lnTo>
                    <a:pt x="1782121" y="936847"/>
                  </a:lnTo>
                  <a:lnTo>
                    <a:pt x="1820390" y="879261"/>
                  </a:lnTo>
                  <a:lnTo>
                    <a:pt x="1845970" y="850795"/>
                  </a:lnTo>
                  <a:lnTo>
                    <a:pt x="1875861" y="822610"/>
                  </a:lnTo>
                  <a:lnTo>
                    <a:pt x="1910072" y="794750"/>
                  </a:lnTo>
                  <a:lnTo>
                    <a:pt x="1948614" y="767262"/>
                  </a:lnTo>
                  <a:lnTo>
                    <a:pt x="1991497" y="740192"/>
                  </a:lnTo>
                  <a:lnTo>
                    <a:pt x="2038731" y="7135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5C9929"/>
              </a:solidFill>
            </a:ln>
          </p:spPr>
          <p:txBody>
            <a:bodyPr wrap="square" lIns="0" tIns="0" rIns="0" bIns="0" rtlCol="0" anchor="t"/>
            <a:lstStyle/>
            <a:p>
              <a:endParaRPr lang="en-US" dirty="0">
                <a:cs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13931" y="5482538"/>
            <a:ext cx="27552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See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the content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is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some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kind </a:t>
            </a:r>
            <a:r>
              <a:rPr spc="-3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of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encrypted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format, and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it is </a:t>
            </a:r>
            <a:r>
              <a:rPr spc="-3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not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 in</a:t>
            </a:r>
            <a:r>
              <a:rPr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complete</a:t>
            </a:r>
            <a:r>
              <a:rPr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readable</a:t>
            </a:r>
            <a:endParaRPr>
              <a:latin typeface="Corbel"/>
              <a:cs typeface="Corbe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9566" y="6364100"/>
            <a:ext cx="48704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spc="5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rm</a:t>
            </a:r>
            <a:endParaRPr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95985"/>
            <a:ext cx="402653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90" dirty="0">
                <a:solidFill>
                  <a:srgbClr val="C00000"/>
                </a:solidFill>
                <a:latin typeface="Calibri"/>
                <a:cs typeface="Consolas"/>
              </a:rPr>
              <a:t>Example:</a:t>
            </a:r>
            <a:r>
              <a:rPr sz="3600" spc="-260" dirty="0">
                <a:solidFill>
                  <a:srgbClr val="C00000"/>
                </a:solidFill>
                <a:latin typeface="Calibri"/>
                <a:cs typeface="Consolas"/>
              </a:rPr>
              <a:t> </a:t>
            </a:r>
            <a:r>
              <a:rPr sz="3600" spc="-105" dirty="0">
                <a:solidFill>
                  <a:srgbClr val="C00000"/>
                </a:solidFill>
                <a:latin typeface="Calibri"/>
                <a:cs typeface="Consolas"/>
              </a:rPr>
              <a:t>load()</a:t>
            </a:r>
            <a:endParaRPr lang="en-US" sz="3600">
              <a:solidFill>
                <a:srgbClr val="C00000"/>
              </a:solidFill>
              <a:latin typeface="Calibri"/>
              <a:cs typeface="Consola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762166"/>
            <a:ext cx="6754368" cy="5833872"/>
            <a:chOff x="649223" y="1024127"/>
            <a:chExt cx="6754368" cy="5833872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246" y="3118103"/>
              <a:ext cx="6165215" cy="37398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223" y="1024127"/>
              <a:ext cx="6754368" cy="24582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121" y="1219199"/>
              <a:ext cx="6165215" cy="18703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121" y="5638799"/>
              <a:ext cx="5403215" cy="6858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00078"/>
            <a:ext cx="669417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90" dirty="0">
                <a:solidFill>
                  <a:srgbClr val="C00000"/>
                </a:solidFill>
                <a:latin typeface="Calibri"/>
                <a:cs typeface="Calibri"/>
              </a:rPr>
              <a:t>Absolute</a:t>
            </a:r>
            <a:r>
              <a:rPr sz="3600" b="0" spc="-2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55" dirty="0">
                <a:solidFill>
                  <a:srgbClr val="C00000"/>
                </a:solidFill>
                <a:latin typeface="Calibri"/>
                <a:cs typeface="Calibri"/>
              </a:rPr>
              <a:t>Vs</a:t>
            </a:r>
            <a:r>
              <a:rPr sz="3600" b="0" spc="-2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90" dirty="0">
                <a:solidFill>
                  <a:srgbClr val="C00000"/>
                </a:solidFill>
                <a:latin typeface="Calibri"/>
                <a:cs typeface="Calibri"/>
              </a:rPr>
              <a:t>Relative</a:t>
            </a:r>
            <a:r>
              <a:rPr sz="3600" b="0" spc="-2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105" dirty="0">
                <a:solidFill>
                  <a:srgbClr val="C00000"/>
                </a:solidFill>
                <a:latin typeface="Calibri"/>
                <a:cs typeface="Calibri"/>
              </a:rPr>
              <a:t>PATH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375" y="957351"/>
            <a:ext cx="6425438" cy="4703257"/>
            <a:chOff x="1066800" y="1299972"/>
            <a:chExt cx="6781800" cy="5253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1371536"/>
              <a:ext cx="6781800" cy="518198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00200" y="1600200"/>
              <a:ext cx="1371600" cy="457200"/>
            </a:xfrm>
            <a:custGeom>
              <a:avLst/>
              <a:gdLst/>
              <a:ahLst/>
              <a:cxnLst/>
              <a:rect l="l" t="t" r="r" b="b"/>
              <a:pathLst>
                <a:path w="1371600" h="457200">
                  <a:moveTo>
                    <a:pt x="0" y="457200"/>
                  </a:moveTo>
                  <a:lnTo>
                    <a:pt x="1371600" y="4572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9795" y="1299972"/>
              <a:ext cx="2313432" cy="6004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1932" y="1371539"/>
              <a:ext cx="2169862" cy="45718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11932" y="1371539"/>
              <a:ext cx="2170430" cy="457200"/>
            </a:xfrm>
            <a:custGeom>
              <a:avLst/>
              <a:gdLst/>
              <a:ahLst/>
              <a:cxnLst/>
              <a:rect l="l" t="t" r="r" b="b"/>
              <a:pathLst>
                <a:path w="2170429" h="457200">
                  <a:moveTo>
                    <a:pt x="0" y="431225"/>
                  </a:moveTo>
                  <a:lnTo>
                    <a:pt x="469900" y="306765"/>
                  </a:lnTo>
                  <a:lnTo>
                    <a:pt x="445993" y="286897"/>
                  </a:lnTo>
                  <a:lnTo>
                    <a:pt x="429309" y="266898"/>
                  </a:lnTo>
                  <a:lnTo>
                    <a:pt x="419665" y="246874"/>
                  </a:lnTo>
                  <a:lnTo>
                    <a:pt x="416873" y="226928"/>
                  </a:lnTo>
                  <a:lnTo>
                    <a:pt x="420751" y="207162"/>
                  </a:lnTo>
                  <a:lnTo>
                    <a:pt x="447773" y="168589"/>
                  </a:lnTo>
                  <a:lnTo>
                    <a:pt x="499252" y="131982"/>
                  </a:lnTo>
                  <a:lnTo>
                    <a:pt x="533701" y="114674"/>
                  </a:lnTo>
                  <a:lnTo>
                    <a:pt x="573709" y="98168"/>
                  </a:lnTo>
                  <a:lnTo>
                    <a:pt x="619092" y="82568"/>
                  </a:lnTo>
                  <a:lnTo>
                    <a:pt x="669664" y="67977"/>
                  </a:lnTo>
                  <a:lnTo>
                    <a:pt x="725241" y="54498"/>
                  </a:lnTo>
                  <a:lnTo>
                    <a:pt x="785639" y="42235"/>
                  </a:lnTo>
                  <a:lnTo>
                    <a:pt x="850671" y="31291"/>
                  </a:lnTo>
                  <a:lnTo>
                    <a:pt x="920154" y="21771"/>
                  </a:lnTo>
                  <a:lnTo>
                    <a:pt x="993902" y="13776"/>
                  </a:lnTo>
                  <a:lnTo>
                    <a:pt x="1053462" y="8748"/>
                  </a:lnTo>
                  <a:lnTo>
                    <a:pt x="1113377" y="4880"/>
                  </a:lnTo>
                  <a:lnTo>
                    <a:pt x="1173456" y="2147"/>
                  </a:lnTo>
                  <a:lnTo>
                    <a:pt x="1233510" y="528"/>
                  </a:lnTo>
                  <a:lnTo>
                    <a:pt x="1293348" y="0"/>
                  </a:lnTo>
                  <a:lnTo>
                    <a:pt x="1352780" y="538"/>
                  </a:lnTo>
                  <a:lnTo>
                    <a:pt x="1411616" y="2120"/>
                  </a:lnTo>
                  <a:lnTo>
                    <a:pt x="1469666" y="4723"/>
                  </a:lnTo>
                  <a:lnTo>
                    <a:pt x="1526739" y="8324"/>
                  </a:lnTo>
                  <a:lnTo>
                    <a:pt x="1582647" y="12899"/>
                  </a:lnTo>
                  <a:lnTo>
                    <a:pt x="1637198" y="18426"/>
                  </a:lnTo>
                  <a:lnTo>
                    <a:pt x="1690203" y="24881"/>
                  </a:lnTo>
                  <a:lnTo>
                    <a:pt x="1741472" y="32242"/>
                  </a:lnTo>
                  <a:lnTo>
                    <a:pt x="1790814" y="40485"/>
                  </a:lnTo>
                  <a:lnTo>
                    <a:pt x="1838039" y="49587"/>
                  </a:lnTo>
                  <a:lnTo>
                    <a:pt x="1882958" y="59525"/>
                  </a:lnTo>
                  <a:lnTo>
                    <a:pt x="1925380" y="70275"/>
                  </a:lnTo>
                  <a:lnTo>
                    <a:pt x="1965115" y="81816"/>
                  </a:lnTo>
                  <a:lnTo>
                    <a:pt x="2001973" y="94123"/>
                  </a:lnTo>
                  <a:lnTo>
                    <a:pt x="2066299" y="120945"/>
                  </a:lnTo>
                  <a:lnTo>
                    <a:pt x="2116836" y="150555"/>
                  </a:lnTo>
                  <a:lnTo>
                    <a:pt x="2157426" y="190422"/>
                  </a:lnTo>
                  <a:lnTo>
                    <a:pt x="2169862" y="230393"/>
                  </a:lnTo>
                  <a:lnTo>
                    <a:pt x="2165984" y="250158"/>
                  </a:lnTo>
                  <a:lnTo>
                    <a:pt x="2138962" y="288732"/>
                  </a:lnTo>
                  <a:lnTo>
                    <a:pt x="2087483" y="325339"/>
                  </a:lnTo>
                  <a:lnTo>
                    <a:pt x="2053034" y="342647"/>
                  </a:lnTo>
                  <a:lnTo>
                    <a:pt x="2013026" y="359152"/>
                  </a:lnTo>
                  <a:lnTo>
                    <a:pt x="1967643" y="374753"/>
                  </a:lnTo>
                  <a:lnTo>
                    <a:pt x="1917071" y="389344"/>
                  </a:lnTo>
                  <a:lnTo>
                    <a:pt x="1861494" y="402823"/>
                  </a:lnTo>
                  <a:lnTo>
                    <a:pt x="1801096" y="415086"/>
                  </a:lnTo>
                  <a:lnTo>
                    <a:pt x="1736064" y="426029"/>
                  </a:lnTo>
                  <a:lnTo>
                    <a:pt x="1666581" y="435550"/>
                  </a:lnTo>
                  <a:lnTo>
                    <a:pt x="1592834" y="443544"/>
                  </a:lnTo>
                  <a:lnTo>
                    <a:pt x="1539524" y="448093"/>
                  </a:lnTo>
                  <a:lnTo>
                    <a:pt x="1485696" y="451718"/>
                  </a:lnTo>
                  <a:lnTo>
                    <a:pt x="1431506" y="454429"/>
                  </a:lnTo>
                  <a:lnTo>
                    <a:pt x="1377108" y="456237"/>
                  </a:lnTo>
                  <a:lnTo>
                    <a:pt x="1322659" y="457152"/>
                  </a:lnTo>
                  <a:lnTo>
                    <a:pt x="1268314" y="457182"/>
                  </a:lnTo>
                  <a:lnTo>
                    <a:pt x="1214228" y="456337"/>
                  </a:lnTo>
                  <a:lnTo>
                    <a:pt x="1160556" y="454629"/>
                  </a:lnTo>
                  <a:lnTo>
                    <a:pt x="1107455" y="452065"/>
                  </a:lnTo>
                  <a:lnTo>
                    <a:pt x="1055079" y="448657"/>
                  </a:lnTo>
                  <a:lnTo>
                    <a:pt x="1003584" y="444413"/>
                  </a:lnTo>
                  <a:lnTo>
                    <a:pt x="953125" y="439344"/>
                  </a:lnTo>
                  <a:lnTo>
                    <a:pt x="903858" y="433459"/>
                  </a:lnTo>
                  <a:lnTo>
                    <a:pt x="855938" y="426768"/>
                  </a:lnTo>
                  <a:lnTo>
                    <a:pt x="809520" y="419281"/>
                  </a:lnTo>
                  <a:lnTo>
                    <a:pt x="764761" y="411008"/>
                  </a:lnTo>
                  <a:lnTo>
                    <a:pt x="721815" y="401958"/>
                  </a:lnTo>
                  <a:lnTo>
                    <a:pt x="680837" y="392142"/>
                  </a:lnTo>
                  <a:lnTo>
                    <a:pt x="641985" y="381568"/>
                  </a:lnTo>
                  <a:lnTo>
                    <a:pt x="0" y="431225"/>
                  </a:lnTo>
                  <a:close/>
                </a:path>
              </a:pathLst>
            </a:custGeom>
            <a:ln w="12001">
              <a:solidFill>
                <a:srgbClr val="FDB8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66342" y="1054628"/>
            <a:ext cx="63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orbel"/>
                <a:cs typeface="Corbel"/>
              </a:rPr>
              <a:t>D</a:t>
            </a:r>
            <a:r>
              <a:rPr spc="5" dirty="0">
                <a:latin typeface="Corbel"/>
                <a:cs typeface="Corbel"/>
              </a:rPr>
              <a:t>R</a:t>
            </a:r>
            <a:r>
              <a:rPr dirty="0">
                <a:latin typeface="Corbel"/>
                <a:cs typeface="Corbel"/>
              </a:rPr>
              <a:t>IVE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78263" y="751887"/>
            <a:ext cx="6777228" cy="4880005"/>
            <a:chOff x="1371600" y="1528572"/>
            <a:chExt cx="6777228" cy="4880005"/>
          </a:xfrm>
        </p:grpSpPr>
        <p:sp>
          <p:nvSpPr>
            <p:cNvPr id="11" name="object 11"/>
            <p:cNvSpPr/>
            <p:nvPr/>
          </p:nvSpPr>
          <p:spPr>
            <a:xfrm>
              <a:off x="1371600" y="2666937"/>
              <a:ext cx="2933700" cy="3741640"/>
            </a:xfrm>
            <a:custGeom>
              <a:avLst/>
              <a:gdLst/>
              <a:ahLst/>
              <a:cxnLst/>
              <a:rect l="l" t="t" r="r" b="b"/>
              <a:pathLst>
                <a:path w="2933700" h="3886834">
                  <a:moveTo>
                    <a:pt x="0" y="3886580"/>
                  </a:moveTo>
                  <a:lnTo>
                    <a:pt x="2933700" y="3886580"/>
                  </a:lnTo>
                  <a:lnTo>
                    <a:pt x="2933700" y="0"/>
                  </a:lnTo>
                  <a:lnTo>
                    <a:pt x="0" y="0"/>
                  </a:lnTo>
                  <a:lnTo>
                    <a:pt x="0" y="388658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404" y="1528572"/>
              <a:ext cx="3773424" cy="13883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7539" y="1600270"/>
              <a:ext cx="3629336" cy="12451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47539" y="1600270"/>
              <a:ext cx="3629660" cy="1245235"/>
            </a:xfrm>
            <a:custGeom>
              <a:avLst/>
              <a:gdLst/>
              <a:ahLst/>
              <a:cxnLst/>
              <a:rect l="l" t="t" r="r" b="b"/>
              <a:pathLst>
                <a:path w="3629659" h="1245235">
                  <a:moveTo>
                    <a:pt x="0" y="1245164"/>
                  </a:moveTo>
                  <a:lnTo>
                    <a:pt x="1606423" y="592765"/>
                  </a:lnTo>
                  <a:lnTo>
                    <a:pt x="1564847" y="569620"/>
                  </a:lnTo>
                  <a:lnTo>
                    <a:pt x="1528613" y="545864"/>
                  </a:lnTo>
                  <a:lnTo>
                    <a:pt x="1497667" y="521586"/>
                  </a:lnTo>
                  <a:lnTo>
                    <a:pt x="1451437" y="471826"/>
                  </a:lnTo>
                  <a:lnTo>
                    <a:pt x="1425746" y="421054"/>
                  </a:lnTo>
                  <a:lnTo>
                    <a:pt x="1420183" y="369986"/>
                  </a:lnTo>
                  <a:lnTo>
                    <a:pt x="1424822" y="344565"/>
                  </a:lnTo>
                  <a:lnTo>
                    <a:pt x="1448682" y="294394"/>
                  </a:lnTo>
                  <a:lnTo>
                    <a:pt x="1491643" y="245716"/>
                  </a:lnTo>
                  <a:lnTo>
                    <a:pt x="1553295" y="199246"/>
                  </a:lnTo>
                  <a:lnTo>
                    <a:pt x="1591001" y="177062"/>
                  </a:lnTo>
                  <a:lnTo>
                    <a:pt x="1633227" y="155699"/>
                  </a:lnTo>
                  <a:lnTo>
                    <a:pt x="1679919" y="135246"/>
                  </a:lnTo>
                  <a:lnTo>
                    <a:pt x="1731027" y="115791"/>
                  </a:lnTo>
                  <a:lnTo>
                    <a:pt x="1786500" y="97426"/>
                  </a:lnTo>
                  <a:lnTo>
                    <a:pt x="1846286" y="80238"/>
                  </a:lnTo>
                  <a:lnTo>
                    <a:pt x="1910333" y="64318"/>
                  </a:lnTo>
                  <a:lnTo>
                    <a:pt x="1959950" y="53497"/>
                  </a:lnTo>
                  <a:lnTo>
                    <a:pt x="2010579" y="43694"/>
                  </a:lnTo>
                  <a:lnTo>
                    <a:pt x="2062114" y="34900"/>
                  </a:lnTo>
                  <a:lnTo>
                    <a:pt x="2114449" y="27109"/>
                  </a:lnTo>
                  <a:lnTo>
                    <a:pt x="2167479" y="20314"/>
                  </a:lnTo>
                  <a:lnTo>
                    <a:pt x="2221097" y="14506"/>
                  </a:lnTo>
                  <a:lnTo>
                    <a:pt x="2275198" y="9679"/>
                  </a:lnTo>
                  <a:lnTo>
                    <a:pt x="2329676" y="5825"/>
                  </a:lnTo>
                  <a:lnTo>
                    <a:pt x="2384425" y="2938"/>
                  </a:lnTo>
                  <a:lnTo>
                    <a:pt x="2439338" y="1009"/>
                  </a:lnTo>
                  <a:lnTo>
                    <a:pt x="2494311" y="32"/>
                  </a:lnTo>
                  <a:lnTo>
                    <a:pt x="2549237" y="0"/>
                  </a:lnTo>
                  <a:lnTo>
                    <a:pt x="2604010" y="904"/>
                  </a:lnTo>
                  <a:lnTo>
                    <a:pt x="2658525" y="2738"/>
                  </a:lnTo>
                  <a:lnTo>
                    <a:pt x="2712675" y="5494"/>
                  </a:lnTo>
                  <a:lnTo>
                    <a:pt x="2766354" y="9165"/>
                  </a:lnTo>
                  <a:lnTo>
                    <a:pt x="2819458" y="13745"/>
                  </a:lnTo>
                  <a:lnTo>
                    <a:pt x="2871879" y="19224"/>
                  </a:lnTo>
                  <a:lnTo>
                    <a:pt x="2923512" y="25597"/>
                  </a:lnTo>
                  <a:lnTo>
                    <a:pt x="2974252" y="32856"/>
                  </a:lnTo>
                  <a:lnTo>
                    <a:pt x="3023991" y="40994"/>
                  </a:lnTo>
                  <a:lnTo>
                    <a:pt x="3072625" y="50003"/>
                  </a:lnTo>
                  <a:lnTo>
                    <a:pt x="3120047" y="59876"/>
                  </a:lnTo>
                  <a:lnTo>
                    <a:pt x="3166151" y="70606"/>
                  </a:lnTo>
                  <a:lnTo>
                    <a:pt x="3210832" y="82185"/>
                  </a:lnTo>
                  <a:lnTo>
                    <a:pt x="3253984" y="94607"/>
                  </a:lnTo>
                  <a:lnTo>
                    <a:pt x="3295500" y="107864"/>
                  </a:lnTo>
                  <a:lnTo>
                    <a:pt x="3335276" y="121948"/>
                  </a:lnTo>
                  <a:lnTo>
                    <a:pt x="3373204" y="136852"/>
                  </a:lnTo>
                  <a:lnTo>
                    <a:pt x="3409180" y="152570"/>
                  </a:lnTo>
                  <a:lnTo>
                    <a:pt x="3484672" y="192239"/>
                  </a:lnTo>
                  <a:lnTo>
                    <a:pt x="3520906" y="215995"/>
                  </a:lnTo>
                  <a:lnTo>
                    <a:pt x="3551852" y="240272"/>
                  </a:lnTo>
                  <a:lnTo>
                    <a:pt x="3598082" y="290032"/>
                  </a:lnTo>
                  <a:lnTo>
                    <a:pt x="3623773" y="340804"/>
                  </a:lnTo>
                  <a:lnTo>
                    <a:pt x="3629336" y="391872"/>
                  </a:lnTo>
                  <a:lnTo>
                    <a:pt x="3624697" y="417294"/>
                  </a:lnTo>
                  <a:lnTo>
                    <a:pt x="3600837" y="467464"/>
                  </a:lnTo>
                  <a:lnTo>
                    <a:pt x="3557876" y="516142"/>
                  </a:lnTo>
                  <a:lnTo>
                    <a:pt x="3496224" y="562613"/>
                  </a:lnTo>
                  <a:lnTo>
                    <a:pt x="3458518" y="584796"/>
                  </a:lnTo>
                  <a:lnTo>
                    <a:pt x="3416292" y="606159"/>
                  </a:lnTo>
                  <a:lnTo>
                    <a:pt x="3369600" y="626613"/>
                  </a:lnTo>
                  <a:lnTo>
                    <a:pt x="3318492" y="646067"/>
                  </a:lnTo>
                  <a:lnTo>
                    <a:pt x="3263019" y="664432"/>
                  </a:lnTo>
                  <a:lnTo>
                    <a:pt x="3203233" y="681620"/>
                  </a:lnTo>
                  <a:lnTo>
                    <a:pt x="3139186" y="697540"/>
                  </a:lnTo>
                  <a:lnTo>
                    <a:pt x="3093738" y="707486"/>
                  </a:lnTo>
                  <a:lnTo>
                    <a:pt x="3047277" y="716596"/>
                  </a:lnTo>
                  <a:lnTo>
                    <a:pt x="2999894" y="724872"/>
                  </a:lnTo>
                  <a:lnTo>
                    <a:pt x="2951676" y="732313"/>
                  </a:lnTo>
                  <a:lnTo>
                    <a:pt x="2902712" y="738920"/>
                  </a:lnTo>
                  <a:lnTo>
                    <a:pt x="2853090" y="744692"/>
                  </a:lnTo>
                  <a:lnTo>
                    <a:pt x="2802901" y="749630"/>
                  </a:lnTo>
                  <a:lnTo>
                    <a:pt x="2752231" y="753733"/>
                  </a:lnTo>
                  <a:lnTo>
                    <a:pt x="2701171" y="757003"/>
                  </a:lnTo>
                  <a:lnTo>
                    <a:pt x="2649809" y="759439"/>
                  </a:lnTo>
                  <a:lnTo>
                    <a:pt x="2598233" y="761041"/>
                  </a:lnTo>
                  <a:lnTo>
                    <a:pt x="2546533" y="761810"/>
                  </a:lnTo>
                  <a:lnTo>
                    <a:pt x="2494797" y="761745"/>
                  </a:lnTo>
                  <a:lnTo>
                    <a:pt x="2443114" y="760847"/>
                  </a:lnTo>
                  <a:lnTo>
                    <a:pt x="2391572" y="759116"/>
                  </a:lnTo>
                  <a:lnTo>
                    <a:pt x="2340261" y="756552"/>
                  </a:lnTo>
                  <a:lnTo>
                    <a:pt x="2289269" y="753155"/>
                  </a:lnTo>
                  <a:lnTo>
                    <a:pt x="2238685" y="748925"/>
                  </a:lnTo>
                  <a:lnTo>
                    <a:pt x="2188598" y="743863"/>
                  </a:lnTo>
                  <a:lnTo>
                    <a:pt x="2139096" y="737969"/>
                  </a:lnTo>
                  <a:lnTo>
                    <a:pt x="2090268" y="731242"/>
                  </a:lnTo>
                  <a:lnTo>
                    <a:pt x="2042204" y="723683"/>
                  </a:lnTo>
                  <a:lnTo>
                    <a:pt x="1994991" y="715293"/>
                  </a:lnTo>
                  <a:lnTo>
                    <a:pt x="1948719" y="706070"/>
                  </a:lnTo>
                  <a:lnTo>
                    <a:pt x="1903476" y="696016"/>
                  </a:lnTo>
                  <a:lnTo>
                    <a:pt x="0" y="1245164"/>
                  </a:lnTo>
                  <a:close/>
                </a:path>
              </a:pathLst>
            </a:custGeom>
            <a:ln w="12001">
              <a:solidFill>
                <a:srgbClr val="EA14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91898" y="1047532"/>
            <a:ext cx="843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orbel"/>
                <a:cs typeface="Corbel"/>
              </a:rPr>
              <a:t>F</a:t>
            </a:r>
            <a:r>
              <a:rPr spc="5" dirty="0">
                <a:latin typeface="Corbel"/>
                <a:cs typeface="Corbel"/>
              </a:rPr>
              <a:t>O</a:t>
            </a:r>
            <a:r>
              <a:rPr dirty="0">
                <a:latin typeface="Corbel"/>
                <a:cs typeface="Corbel"/>
              </a:rPr>
              <a:t>LD</a:t>
            </a:r>
            <a:r>
              <a:rPr spc="5" dirty="0">
                <a:latin typeface="Corbel"/>
                <a:cs typeface="Corbel"/>
              </a:rPr>
              <a:t>E</a:t>
            </a:r>
            <a:r>
              <a:rPr dirty="0">
                <a:latin typeface="Corbel"/>
                <a:cs typeface="Corbel"/>
              </a:rPr>
              <a:t>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47446"/>
            <a:ext cx="100584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90" dirty="0">
                <a:solidFill>
                  <a:srgbClr val="C00000"/>
                </a:solidFill>
                <a:latin typeface="Calibri"/>
                <a:cs typeface="Calibri"/>
              </a:rPr>
              <a:t>Absolute</a:t>
            </a:r>
            <a:r>
              <a:rPr sz="3600" b="0" spc="-2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IN" sz="3600" b="0" spc="-270" dirty="0">
                <a:solidFill>
                  <a:srgbClr val="C00000"/>
                </a:solidFill>
                <a:latin typeface="Calibri"/>
                <a:cs typeface="Calibri"/>
              </a:rPr>
              <a:t>Path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2514" y="906316"/>
            <a:ext cx="11430000" cy="11464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54965" marR="5080" indent="-342900" algn="just">
              <a:spcBef>
                <a:spcPts val="100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Absolute path is the full address of any file or folder from the Drive</a:t>
            </a:r>
            <a:r>
              <a:rPr lang="en-IN" sz="2400" spc="-10" dirty="0">
                <a:latin typeface="Calibri"/>
                <a:cs typeface="Calibri"/>
              </a:rPr>
              <a:t>.</a:t>
            </a:r>
          </a:p>
          <a:p>
            <a:pPr marL="354965" marR="5080" indent="-342900" algn="just">
              <a:spcBef>
                <a:spcPts val="100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lang="en-IN" sz="2400" spc="-10" dirty="0">
                <a:latin typeface="Calibri"/>
                <a:cs typeface="Calibri"/>
              </a:rPr>
              <a:t>Below is example of absolute path:</a:t>
            </a:r>
          </a:p>
          <a:p>
            <a:pPr marL="1269365" marR="5080" lvl="2" indent="-342900" algn="just">
              <a:spcBef>
                <a:spcPts val="100"/>
              </a:spcBef>
              <a:buClr>
                <a:srgbClr val="FF0000"/>
              </a:buClr>
              <a:buSzPct val="9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lang="en-IN" sz="2400" spc="-10" dirty="0">
                <a:latin typeface="Calibri"/>
                <a:cs typeface="Calibri"/>
              </a:rPr>
              <a:t>C:\Sridhar\2023\training_sessions\python_file_handling.ppt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53451" y="3464128"/>
            <a:ext cx="1579245" cy="48323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  <a:tabLst>
                <a:tab pos="1077595" algn="l"/>
              </a:tabLst>
            </a:pPr>
            <a:r>
              <a:rPr sz="3000" spc="-5" dirty="0">
                <a:solidFill>
                  <a:srgbClr val="FFFFFF"/>
                </a:solidFill>
                <a:latin typeface="Calibri"/>
                <a:cs typeface="Corbel"/>
              </a:rPr>
              <a:t>o</a:t>
            </a:r>
            <a:r>
              <a:rPr sz="3000" dirty="0">
                <a:solidFill>
                  <a:srgbClr val="FFFFFF"/>
                </a:solidFill>
                <a:latin typeface="Calibri"/>
                <a:cs typeface="Corbel"/>
              </a:rPr>
              <a:t>f	file</a:t>
            </a:r>
            <a:endParaRPr lang="en-US" sz="3000">
              <a:latin typeface="Calibri"/>
              <a:cs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F83A-370E-EE42-7AB6-8B1049A43214}"/>
              </a:ext>
            </a:extLst>
          </p:cNvPr>
          <p:cNvSpPr txBox="1"/>
          <p:nvPr/>
        </p:nvSpPr>
        <p:spPr>
          <a:xfrm>
            <a:off x="0" y="3327604"/>
            <a:ext cx="11963400" cy="29443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0410" marR="304165" lvl="1" indent="-342900">
              <a:spcBef>
                <a:spcPts val="655"/>
              </a:spcBef>
              <a:buClr>
                <a:srgbClr val="00B050"/>
              </a:buClr>
              <a:buSzPct val="90384"/>
              <a:buFont typeface="Wingdings" panose="05000000000000000000" pitchFamily="2" charset="2"/>
              <a:buChar char="§"/>
              <a:tabLst>
                <a:tab pos="684530" algn="l"/>
                <a:tab pos="685165" algn="l"/>
                <a:tab pos="2729230" algn="l"/>
              </a:tabLst>
            </a:pPr>
            <a:r>
              <a:rPr lang="en-US" sz="2400" spc="-10" dirty="0">
                <a:latin typeface="Calibri"/>
                <a:cs typeface="Calibri"/>
              </a:rPr>
              <a:t>Relative Path is the location of file/folder  from the current folder. </a:t>
            </a:r>
          </a:p>
          <a:p>
            <a:pPr marL="740410" marR="304165" lvl="1" indent="-342900">
              <a:spcBef>
                <a:spcPts val="655"/>
              </a:spcBef>
              <a:buClr>
                <a:srgbClr val="00B050"/>
              </a:buClr>
              <a:buSzPct val="90384"/>
              <a:buFont typeface="Wingdings" panose="05000000000000000000" pitchFamily="2" charset="2"/>
              <a:buChar char="§"/>
              <a:tabLst>
                <a:tab pos="684530" algn="l"/>
                <a:tab pos="685165" algn="l"/>
                <a:tab pos="2729230" algn="l"/>
              </a:tabLst>
            </a:pPr>
            <a:r>
              <a:rPr lang="en-US" sz="2400" spc="-10" dirty="0">
                <a:latin typeface="Calibri"/>
                <a:cs typeface="Calibri"/>
              </a:rPr>
              <a:t>To use Relative path  special symbols are:</a:t>
            </a:r>
          </a:p>
          <a:p>
            <a:pPr marL="1654810" marR="304165" lvl="3" indent="-342900">
              <a:spcBef>
                <a:spcPts val="655"/>
              </a:spcBef>
              <a:buClr>
                <a:srgbClr val="EA1479"/>
              </a:buClr>
              <a:buSzPct val="90384"/>
              <a:buFont typeface="Wingdings" panose="05000000000000000000" pitchFamily="2" charset="2"/>
              <a:buChar char="v"/>
              <a:tabLst>
                <a:tab pos="684530" algn="l"/>
                <a:tab pos="685165" algn="l"/>
                <a:tab pos="2729230" algn="l"/>
              </a:tabLst>
            </a:pPr>
            <a:r>
              <a:rPr lang="en-US" sz="2200" spc="-10" dirty="0">
                <a:latin typeface="Calibri"/>
                <a:cs typeface="Calibri"/>
              </a:rPr>
              <a:t>Single Dot ( . )    : single dot ( . ) refers to current  folder.</a:t>
            </a:r>
          </a:p>
          <a:p>
            <a:pPr marL="1654810" marR="5080" lvl="3" indent="-342900">
              <a:spcBef>
                <a:spcPts val="625"/>
              </a:spcBef>
              <a:buClr>
                <a:srgbClr val="EA1479"/>
              </a:buClr>
              <a:buSzPct val="90384"/>
              <a:buFont typeface="Wingdings" panose="05000000000000000000" pitchFamily="2" charset="2"/>
              <a:buChar char="v"/>
              <a:tabLst>
                <a:tab pos="684530" algn="l"/>
                <a:tab pos="685165" algn="l"/>
              </a:tabLst>
            </a:pPr>
            <a:r>
              <a:rPr lang="en-US" sz="2200" spc="-10" dirty="0">
                <a:latin typeface="Calibri"/>
                <a:cs typeface="Calibri"/>
              </a:rPr>
              <a:t>Double Dot ( .. ) : double dot ( .. ) refers to parent  folder</a:t>
            </a:r>
          </a:p>
          <a:p>
            <a:pPr marL="1654810" marR="645160" lvl="3" indent="-342900">
              <a:spcBef>
                <a:spcPts val="625"/>
              </a:spcBef>
              <a:buClr>
                <a:srgbClr val="EA1479"/>
              </a:buClr>
              <a:buSzPct val="90384"/>
              <a:buFont typeface="Wingdings" panose="05000000000000000000" pitchFamily="2" charset="2"/>
              <a:buChar char="v"/>
              <a:tabLst>
                <a:tab pos="684530" algn="l"/>
                <a:tab pos="685165" algn="l"/>
                <a:tab pos="2795905" algn="l"/>
                <a:tab pos="5763895" algn="l"/>
              </a:tabLst>
            </a:pPr>
            <a:r>
              <a:rPr lang="en-US" sz="2200" spc="-10" dirty="0">
                <a:latin typeface="Calibri"/>
                <a:cs typeface="Calibri"/>
              </a:rPr>
              <a:t>Backslash ( \ )    : first backslash before (.) and ( .. ) dot refers to ROOT folder.</a:t>
            </a:r>
          </a:p>
          <a:p>
            <a:pPr marL="354965" marR="46355" indent="-342900">
              <a:spcBef>
                <a:spcPts val="100"/>
              </a:spcBef>
              <a:buClr>
                <a:srgbClr val="D5EBFF"/>
              </a:buClr>
              <a:buSzPct val="95000"/>
              <a:buFont typeface="Wingdings"/>
              <a:buChar char=""/>
              <a:tabLst>
                <a:tab pos="354965" algn="l"/>
                <a:tab pos="355600" algn="l"/>
              </a:tabLst>
            </a:pPr>
            <a:endParaRPr lang="en-US" sz="2400" spc="-10" dirty="0">
              <a:latin typeface="Calibri"/>
              <a:cs typeface="Calibri"/>
            </a:endParaRPr>
          </a:p>
          <a:p>
            <a:pPr marL="354965" marR="46355" indent="-342900">
              <a:spcBef>
                <a:spcPts val="100"/>
              </a:spcBef>
              <a:buClr>
                <a:srgbClr val="D5EBFF"/>
              </a:buClr>
              <a:buSzPct val="95000"/>
              <a:buFont typeface="Wingdings"/>
              <a:buChar char=""/>
              <a:tabLst>
                <a:tab pos="354965" algn="l"/>
                <a:tab pos="355600" algn="l"/>
              </a:tabLst>
            </a:pPr>
            <a:endParaRPr lang="en-US" sz="2400" spc="-10" dirty="0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6732CBA5-2CF9-E100-A139-E3E41946335A}"/>
              </a:ext>
            </a:extLst>
          </p:cNvPr>
          <p:cNvSpPr txBox="1">
            <a:spLocks/>
          </p:cNvSpPr>
          <p:nvPr/>
        </p:nvSpPr>
        <p:spPr>
          <a:xfrm>
            <a:off x="522514" y="2716051"/>
            <a:ext cx="10058400" cy="56618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C1EDFF"/>
                </a:solidFill>
                <a:latin typeface="Consolas"/>
                <a:ea typeface="+mj-ea"/>
                <a:cs typeface="Consola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600" b="0" spc="-90" dirty="0">
                <a:solidFill>
                  <a:srgbClr val="C00000"/>
                </a:solidFill>
                <a:latin typeface="Calibri"/>
              </a:rPr>
              <a:t>Relative</a:t>
            </a:r>
            <a:r>
              <a:rPr lang="en-IN" sz="3600" b="0" spc="-270" dirty="0">
                <a:solidFill>
                  <a:srgbClr val="C00000"/>
                </a:solidFill>
                <a:latin typeface="Calibri"/>
              </a:rPr>
              <a:t> Path</a:t>
            </a:r>
            <a:endParaRPr lang="en-IN" sz="3600">
              <a:solidFill>
                <a:srgbClr val="C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ABAC2C8-2699-3DEF-5034-63679118A018}"/>
              </a:ext>
            </a:extLst>
          </p:cNvPr>
          <p:cNvSpPr txBox="1"/>
          <p:nvPr/>
        </p:nvSpPr>
        <p:spPr>
          <a:xfrm>
            <a:off x="381000" y="1295400"/>
            <a:ext cx="10972800" cy="23687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41300" marR="5080" indent="-229235">
              <a:lnSpc>
                <a:spcPct val="150000"/>
              </a:lnSpc>
              <a:spcBef>
                <a:spcPts val="95"/>
              </a:spcBef>
              <a:buChar char="•"/>
              <a:tabLst>
                <a:tab pos="241935" algn="l"/>
              </a:tabLst>
            </a:pPr>
            <a:r>
              <a:rPr lang="en-US" sz="2400" spc="-5" dirty="0">
                <a:latin typeface="Calibri"/>
                <a:cs typeface="Arial MT"/>
              </a:rPr>
              <a:t>CSV</a:t>
            </a:r>
            <a:r>
              <a:rPr lang="en-US" sz="2400" spc="15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(stands</a:t>
            </a:r>
            <a:r>
              <a:rPr lang="en-US" sz="2400" dirty="0">
                <a:latin typeface="Calibri"/>
                <a:cs typeface="Arial MT"/>
              </a:rPr>
              <a:t> for</a:t>
            </a:r>
            <a:r>
              <a:rPr lang="en-US" sz="2400" spc="10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comma</a:t>
            </a:r>
            <a:r>
              <a:rPr lang="en-US" sz="2400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separated</a:t>
            </a:r>
            <a:r>
              <a:rPr lang="en-US" sz="2400" spc="20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values)</a:t>
            </a:r>
            <a:r>
              <a:rPr lang="en-US" sz="2400" spc="20" dirty="0">
                <a:latin typeface="Calibri"/>
                <a:cs typeface="Arial MT"/>
              </a:rPr>
              <a:t> </a:t>
            </a:r>
            <a:r>
              <a:rPr lang="en-US" sz="2400" dirty="0">
                <a:latin typeface="Calibri"/>
                <a:cs typeface="Arial MT"/>
              </a:rPr>
              <a:t>format</a:t>
            </a:r>
            <a:r>
              <a:rPr lang="en-US" sz="2400" spc="-5" dirty="0">
                <a:latin typeface="Calibri"/>
                <a:cs typeface="Arial MT"/>
              </a:rPr>
              <a:t> is</a:t>
            </a:r>
            <a:r>
              <a:rPr lang="en-US" sz="2400" spc="10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a</a:t>
            </a:r>
            <a:r>
              <a:rPr lang="en-US" sz="2400" spc="5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commonly</a:t>
            </a:r>
            <a:r>
              <a:rPr lang="en-US" sz="2400" spc="10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used </a:t>
            </a:r>
            <a:r>
              <a:rPr lang="en-US" sz="2400" spc="-655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data </a:t>
            </a:r>
            <a:r>
              <a:rPr lang="en-US" sz="2400" dirty="0">
                <a:latin typeface="Calibri"/>
                <a:cs typeface="Arial MT"/>
              </a:rPr>
              <a:t>format</a:t>
            </a:r>
            <a:r>
              <a:rPr lang="en-US" sz="2400" spc="-20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used</a:t>
            </a:r>
            <a:r>
              <a:rPr lang="en-US" sz="2400" dirty="0">
                <a:latin typeface="Calibri"/>
                <a:cs typeface="Arial MT"/>
              </a:rPr>
              <a:t> by </a:t>
            </a:r>
            <a:r>
              <a:rPr lang="en-US" sz="2400" spc="-5" dirty="0">
                <a:latin typeface="Calibri"/>
                <a:cs typeface="Arial MT"/>
              </a:rPr>
              <a:t>spreadsheets.</a:t>
            </a:r>
            <a:endParaRPr lang="en-US" sz="2400">
              <a:latin typeface="Calibri"/>
              <a:cs typeface="Arial MT"/>
            </a:endParaRPr>
          </a:p>
          <a:p>
            <a:pPr marL="241300" marR="536575" indent="-229235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lang="en-US" sz="2400" dirty="0">
                <a:latin typeface="Calibri"/>
                <a:cs typeface="Calibri"/>
              </a:rPr>
              <a:t>	</a:t>
            </a:r>
            <a:r>
              <a:rPr lang="en-US" sz="2400" dirty="0">
                <a:latin typeface="Calibri"/>
                <a:cs typeface="Arial MT"/>
              </a:rPr>
              <a:t>The</a:t>
            </a:r>
            <a:r>
              <a:rPr lang="en-US" sz="2400" spc="-20" dirty="0">
                <a:latin typeface="Calibri"/>
                <a:cs typeface="Arial MT"/>
              </a:rPr>
              <a:t> </a:t>
            </a:r>
            <a:r>
              <a:rPr lang="en-US" sz="2400" dirty="0">
                <a:latin typeface="Calibri"/>
                <a:cs typeface="Arial MT"/>
              </a:rPr>
              <a:t>csv</a:t>
            </a:r>
            <a:r>
              <a:rPr lang="en-US" sz="2400" spc="-5" dirty="0">
                <a:latin typeface="Calibri"/>
                <a:cs typeface="Arial MT"/>
              </a:rPr>
              <a:t> module</a:t>
            </a:r>
            <a:r>
              <a:rPr lang="en-US" sz="2400" spc="5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in</a:t>
            </a:r>
            <a:r>
              <a:rPr lang="en-US" sz="2400" dirty="0">
                <a:latin typeface="Calibri"/>
                <a:cs typeface="Arial MT"/>
              </a:rPr>
              <a:t> </a:t>
            </a:r>
            <a:r>
              <a:rPr lang="en-US" sz="2400" spc="-10" dirty="0">
                <a:latin typeface="Calibri"/>
                <a:cs typeface="Arial MT"/>
              </a:rPr>
              <a:t>Python’s</a:t>
            </a:r>
            <a:r>
              <a:rPr lang="en-US" sz="2400" spc="5" dirty="0">
                <a:latin typeface="Calibri"/>
                <a:cs typeface="Arial MT"/>
              </a:rPr>
              <a:t> </a:t>
            </a:r>
            <a:r>
              <a:rPr lang="en-US" sz="2400" dirty="0">
                <a:latin typeface="Calibri"/>
                <a:cs typeface="Arial MT"/>
              </a:rPr>
              <a:t>standard</a:t>
            </a:r>
            <a:r>
              <a:rPr lang="en-US" sz="2400" spc="-5" dirty="0">
                <a:latin typeface="Calibri"/>
                <a:cs typeface="Arial MT"/>
              </a:rPr>
              <a:t> library</a:t>
            </a:r>
            <a:r>
              <a:rPr lang="en-US" sz="2400" spc="10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presents</a:t>
            </a:r>
            <a:r>
              <a:rPr lang="en-US" sz="2400" spc="-10" dirty="0">
                <a:latin typeface="Calibri"/>
                <a:cs typeface="Arial MT"/>
              </a:rPr>
              <a:t> </a:t>
            </a:r>
            <a:r>
              <a:rPr lang="en-US" sz="2400" dirty="0">
                <a:latin typeface="Calibri"/>
                <a:cs typeface="Arial MT"/>
              </a:rPr>
              <a:t>classes</a:t>
            </a:r>
            <a:r>
              <a:rPr lang="en-US" sz="2400" spc="5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and </a:t>
            </a:r>
            <a:r>
              <a:rPr lang="en-US" sz="2400" spc="-655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methods</a:t>
            </a:r>
            <a:r>
              <a:rPr lang="en-US" sz="2400" dirty="0">
                <a:latin typeface="Calibri"/>
                <a:cs typeface="Arial MT"/>
              </a:rPr>
              <a:t> to</a:t>
            </a:r>
            <a:r>
              <a:rPr lang="en-US" sz="2400" spc="-5" dirty="0">
                <a:latin typeface="Calibri"/>
                <a:cs typeface="Arial MT"/>
              </a:rPr>
              <a:t> perform</a:t>
            </a:r>
            <a:r>
              <a:rPr lang="en-US" sz="2400" spc="5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read/write</a:t>
            </a:r>
            <a:r>
              <a:rPr lang="en-US" sz="2400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operations</a:t>
            </a:r>
            <a:r>
              <a:rPr lang="en-US" sz="2400" spc="20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on</a:t>
            </a:r>
            <a:r>
              <a:rPr lang="en-US" sz="2400" spc="5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CSV</a:t>
            </a:r>
            <a:r>
              <a:rPr lang="en-US" sz="2400" spc="5" dirty="0">
                <a:latin typeface="Calibri"/>
                <a:cs typeface="Arial MT"/>
              </a:rPr>
              <a:t> </a:t>
            </a:r>
            <a:r>
              <a:rPr lang="en-US" sz="2400" spc="-5" dirty="0">
                <a:latin typeface="Calibri"/>
                <a:cs typeface="Arial MT"/>
              </a:rPr>
              <a:t>files.</a:t>
            </a:r>
            <a:endParaRPr lang="en-US" sz="2400">
              <a:latin typeface="Calibri"/>
              <a:cs typeface="Arial M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E001C-7D3E-FDC7-2697-3FB945B2E600}"/>
              </a:ext>
            </a:extLst>
          </p:cNvPr>
          <p:cNvSpPr txBox="1"/>
          <p:nvPr/>
        </p:nvSpPr>
        <p:spPr>
          <a:xfrm>
            <a:off x="381000" y="381000"/>
            <a:ext cx="86106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spc="-10" dirty="0">
                <a:solidFill>
                  <a:srgbClr val="C00000"/>
                </a:solidFill>
                <a:latin typeface="Calibri"/>
                <a:cs typeface="Constantia"/>
              </a:rPr>
              <a:t>Reading</a:t>
            </a:r>
            <a:r>
              <a:rPr lang="en-US" sz="3600" spc="-110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Calibri"/>
                <a:cs typeface="Constantia"/>
              </a:rPr>
              <a:t>and</a:t>
            </a:r>
            <a:r>
              <a:rPr lang="en-US" sz="3600" spc="-100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600" spc="-5" dirty="0">
                <a:solidFill>
                  <a:srgbClr val="C00000"/>
                </a:solidFill>
                <a:latin typeface="Calibri"/>
                <a:cs typeface="Constantia"/>
              </a:rPr>
              <a:t>writing</a:t>
            </a:r>
            <a:r>
              <a:rPr lang="en-US" sz="3600" spc="-120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600" spc="-5" dirty="0">
                <a:solidFill>
                  <a:srgbClr val="C00000"/>
                </a:solidFill>
                <a:latin typeface="Calibri"/>
                <a:cs typeface="Constantia"/>
              </a:rPr>
              <a:t>csv</a:t>
            </a:r>
            <a:r>
              <a:rPr lang="en-US" sz="3600" spc="-120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600" spc="20" dirty="0">
                <a:solidFill>
                  <a:srgbClr val="C00000"/>
                </a:solidFill>
                <a:latin typeface="Calibri"/>
                <a:cs typeface="Constantia"/>
              </a:rPr>
              <a:t>file</a:t>
            </a:r>
            <a:r>
              <a:rPr lang="en-US" sz="3600" spc="-100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Calibri"/>
                <a:cs typeface="Constantia"/>
              </a:rPr>
              <a:t>in</a:t>
            </a:r>
            <a:r>
              <a:rPr lang="en-US" sz="3600" spc="-55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600" spc="-5" dirty="0">
                <a:solidFill>
                  <a:srgbClr val="C00000"/>
                </a:solidFill>
                <a:latin typeface="Calibri"/>
                <a:cs typeface="Constantia"/>
              </a:rPr>
              <a:t>Python</a:t>
            </a:r>
            <a:endParaRPr lang="en-IN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38E001C-7D3E-FDC7-2697-3FB945B2E600}"/>
              </a:ext>
            </a:extLst>
          </p:cNvPr>
          <p:cNvSpPr txBox="1"/>
          <p:nvPr/>
        </p:nvSpPr>
        <p:spPr>
          <a:xfrm>
            <a:off x="457200" y="228600"/>
            <a:ext cx="861060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5" dirty="0">
                <a:solidFill>
                  <a:srgbClr val="C00000"/>
                </a:solidFill>
                <a:latin typeface="Calibri"/>
                <a:cs typeface="Constantia"/>
              </a:rPr>
              <a:t>writing</a:t>
            </a:r>
            <a:r>
              <a:rPr lang="en-US" sz="3200" spc="-120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200" spc="-5" dirty="0">
                <a:solidFill>
                  <a:srgbClr val="C00000"/>
                </a:solidFill>
                <a:latin typeface="Calibri"/>
                <a:cs typeface="Constantia"/>
              </a:rPr>
              <a:t>csv</a:t>
            </a:r>
            <a:r>
              <a:rPr lang="en-US" sz="3200" spc="-120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200" spc="20" dirty="0">
                <a:solidFill>
                  <a:srgbClr val="C00000"/>
                </a:solidFill>
                <a:latin typeface="Calibri"/>
                <a:cs typeface="Constantia"/>
              </a:rPr>
              <a:t>file</a:t>
            </a:r>
            <a:endParaRPr lang="en-IN" sz="320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39CFD-97DA-8495-D8AE-69C8F5AEE6A5}"/>
              </a:ext>
            </a:extLst>
          </p:cNvPr>
          <p:cNvSpPr txBox="1"/>
          <p:nvPr/>
        </p:nvSpPr>
        <p:spPr>
          <a:xfrm>
            <a:off x="76200" y="745302"/>
            <a:ext cx="8077200" cy="28325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94740" marR="5080">
              <a:lnSpc>
                <a:spcPct val="107800"/>
              </a:lnSpc>
              <a:spcBef>
                <a:spcPts val="10"/>
              </a:spcBef>
            </a:pPr>
            <a:r>
              <a:rPr lang="en-IN" sz="2000" dirty="0">
                <a:latin typeface="Calibri"/>
                <a:cs typeface="Calibri"/>
              </a:rPr>
              <a:t>import csv  </a:t>
            </a:r>
          </a:p>
          <a:p>
            <a:pPr marL="1094740" marR="5080">
              <a:lnSpc>
                <a:spcPct val="107800"/>
              </a:lnSpc>
              <a:spcBef>
                <a:spcPts val="10"/>
              </a:spcBef>
            </a:pPr>
            <a:r>
              <a:rPr lang="en-IN" sz="2000" dirty="0">
                <a:latin typeface="Calibri"/>
                <a:cs typeface="Calibri"/>
              </a:rPr>
              <a:t>persons=[('Lata',22,45),('Anil',21,56),('John',20,60)]</a:t>
            </a:r>
          </a:p>
          <a:p>
            <a:pPr marL="1094740" marR="5080">
              <a:lnSpc>
                <a:spcPct val="107800"/>
              </a:lnSpc>
              <a:spcBef>
                <a:spcPts val="10"/>
              </a:spcBef>
            </a:pPr>
            <a:r>
              <a:rPr lang="en-IN" sz="2000" dirty="0">
                <a:latin typeface="Calibri"/>
                <a:cs typeface="Calibri"/>
              </a:rPr>
              <a:t>csvfile=open('persons.csv’, 'w', newline=‘’) </a:t>
            </a:r>
          </a:p>
          <a:p>
            <a:pPr marL="1094740" marR="5080">
              <a:lnSpc>
                <a:spcPct val="107800"/>
              </a:lnSpc>
              <a:spcBef>
                <a:spcPts val="10"/>
              </a:spcBef>
            </a:pPr>
            <a:r>
              <a:rPr lang="en-IN" sz="2000" dirty="0">
                <a:latin typeface="Calibri"/>
                <a:cs typeface="Calibri"/>
              </a:rPr>
              <a:t>obj=csv.writer(csvfile)</a:t>
            </a:r>
          </a:p>
          <a:p>
            <a:pPr marL="1598930" marR="3906520" indent="-504825">
              <a:lnSpc>
                <a:spcPts val="2850"/>
              </a:lnSpc>
              <a:spcBef>
                <a:spcPts val="125"/>
              </a:spcBef>
            </a:pPr>
            <a:r>
              <a:rPr lang="en-IN" sz="2000" dirty="0">
                <a:latin typeface="Calibri"/>
                <a:cs typeface="Calibri"/>
              </a:rPr>
              <a:t>for person in persons:</a:t>
            </a:r>
          </a:p>
          <a:p>
            <a:pPr marL="1598930" marR="3906520" indent="-504825">
              <a:lnSpc>
                <a:spcPts val="2850"/>
              </a:lnSpc>
              <a:spcBef>
                <a:spcPts val="125"/>
              </a:spcBef>
            </a:pPr>
            <a:r>
              <a:rPr lang="en-IN" sz="2000" dirty="0">
                <a:latin typeface="Calibri"/>
                <a:cs typeface="Calibri"/>
              </a:rPr>
              <a:t>    obj.writerow(person)</a:t>
            </a:r>
          </a:p>
          <a:p>
            <a:pPr marL="1094740">
              <a:lnSpc>
                <a:spcPct val="100000"/>
              </a:lnSpc>
              <a:spcBef>
                <a:spcPts val="80"/>
              </a:spcBef>
            </a:pPr>
            <a:r>
              <a:rPr lang="en-IN" sz="2000" dirty="0">
                <a:latin typeface="Calibri"/>
                <a:cs typeface="Calibri"/>
              </a:rPr>
              <a:t>csvfile.close()</a:t>
            </a:r>
          </a:p>
          <a:p>
            <a:pPr marL="1094740">
              <a:lnSpc>
                <a:spcPct val="100000"/>
              </a:lnSpc>
              <a:spcBef>
                <a:spcPts val="80"/>
              </a:spcBef>
            </a:pPr>
            <a:endParaRPr lang="en-IN" sz="20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3AB9A-69A0-E471-3551-B424C82D4961}"/>
              </a:ext>
            </a:extLst>
          </p:cNvPr>
          <p:cNvSpPr txBox="1"/>
          <p:nvPr/>
        </p:nvSpPr>
        <p:spPr>
          <a:xfrm>
            <a:off x="304800" y="4230131"/>
            <a:ext cx="8077200" cy="17722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927100" marR="1908810">
              <a:spcBef>
                <a:spcPts val="110"/>
              </a:spcBef>
            </a:pPr>
            <a:r>
              <a:rPr lang="en-IN" sz="2000" dirty="0">
                <a:latin typeface="Calibri"/>
                <a:cs typeface="Calibri"/>
              </a:rPr>
              <a:t>import csv  </a:t>
            </a:r>
          </a:p>
          <a:p>
            <a:pPr marL="927100" marR="1908810">
              <a:spcBef>
                <a:spcPts val="110"/>
              </a:spcBef>
            </a:pPr>
            <a:r>
              <a:rPr lang="en-IN" sz="2000" dirty="0">
                <a:latin typeface="Calibri"/>
                <a:cs typeface="Calibri"/>
              </a:rPr>
              <a:t>csvfile=open('persons.csv’, 'r', newline=‘’)  obj=csv.reader(csvfile)</a:t>
            </a:r>
          </a:p>
          <a:p>
            <a:pPr marL="927100">
              <a:spcBef>
                <a:spcPts val="484"/>
              </a:spcBef>
            </a:pPr>
            <a:r>
              <a:rPr lang="en-IN" sz="2000" dirty="0">
                <a:latin typeface="Calibri"/>
                <a:cs typeface="Calibri"/>
              </a:rPr>
              <a:t>for row in obj:</a:t>
            </a:r>
          </a:p>
          <a:p>
            <a:pPr marL="927100">
              <a:spcBef>
                <a:spcPts val="484"/>
              </a:spcBef>
            </a:pPr>
            <a:r>
              <a:rPr lang="en-IN" sz="2000" dirty="0">
                <a:latin typeface="Calibri"/>
                <a:cs typeface="Calibri"/>
              </a:rPr>
              <a:t>     print (row)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35BC8-05D6-BD01-30E7-A3C56F2579FE}"/>
              </a:ext>
            </a:extLst>
          </p:cNvPr>
          <p:cNvSpPr txBox="1"/>
          <p:nvPr/>
        </p:nvSpPr>
        <p:spPr>
          <a:xfrm>
            <a:off x="609600" y="3605571"/>
            <a:ext cx="861060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5" dirty="0">
                <a:solidFill>
                  <a:srgbClr val="C00000"/>
                </a:solidFill>
                <a:latin typeface="Calibri"/>
                <a:cs typeface="Constantia"/>
              </a:rPr>
              <a:t>Reading</a:t>
            </a:r>
            <a:r>
              <a:rPr lang="en-US" sz="3200" spc="-120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200" spc="-5" dirty="0">
                <a:solidFill>
                  <a:srgbClr val="C00000"/>
                </a:solidFill>
                <a:latin typeface="Calibri"/>
                <a:cs typeface="Constantia"/>
              </a:rPr>
              <a:t>csv</a:t>
            </a:r>
            <a:r>
              <a:rPr lang="en-US" sz="3200" spc="-120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US" sz="3200" spc="20" dirty="0">
                <a:solidFill>
                  <a:srgbClr val="C00000"/>
                </a:solidFill>
                <a:latin typeface="Calibri"/>
                <a:cs typeface="Constantia"/>
              </a:rPr>
              <a:t>file</a:t>
            </a:r>
            <a:endParaRPr lang="en-IN" sz="320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376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5C7E-1D5C-354F-B7A5-AE6DECC47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8425"/>
            <a:ext cx="10515600" cy="248501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7664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9136051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85" dirty="0">
                <a:solidFill>
                  <a:srgbClr val="C00000"/>
                </a:solidFill>
                <a:latin typeface="Calibri"/>
                <a:cs typeface="Calibri"/>
              </a:rPr>
              <a:t>Steps</a:t>
            </a:r>
            <a:r>
              <a:rPr sz="3600" b="0" spc="-20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55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3600" b="0" spc="-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8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3600" b="0" spc="-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80" dirty="0">
                <a:solidFill>
                  <a:srgbClr val="C00000"/>
                </a:solidFill>
                <a:latin typeface="Calibri"/>
                <a:cs typeface="Calibri"/>
              </a:rPr>
              <a:t>File</a:t>
            </a:r>
            <a:r>
              <a:rPr sz="3600" b="0" spc="-20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105" dirty="0">
                <a:solidFill>
                  <a:srgbClr val="C00000"/>
                </a:solidFill>
                <a:latin typeface="Calibri"/>
                <a:cs typeface="Calibri"/>
              </a:rPr>
              <a:t>Handling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320730"/>
            <a:ext cx="10820400" cy="4216539"/>
          </a:xfrm>
          <a:prstGeom prst="rect">
            <a:avLst/>
          </a:prstGeom>
        </p:spPr>
        <p:txBody>
          <a:bodyPr vert="horz" wrap="square" lIns="0" tIns="101600" rIns="0" bIns="0" rtlCol="0" anchor="t">
            <a:spAutoFit/>
          </a:bodyPr>
          <a:lstStyle/>
          <a:p>
            <a:pPr marL="469265" indent="-457200" algn="just">
              <a:spcBef>
                <a:spcPts val="800"/>
              </a:spcBef>
              <a:buClr>
                <a:srgbClr val="00B050"/>
              </a:buClr>
              <a:buSzPct val="94642"/>
              <a:buFont typeface="Wingdings" panose="05000000000000000000" pitchFamily="2" charset="2"/>
              <a:buChar char="q"/>
              <a:tabLst>
                <a:tab pos="527685" algn="l"/>
                <a:tab pos="528320" algn="l"/>
              </a:tabLst>
            </a:pPr>
            <a:r>
              <a:rPr sz="2600" b="1" spc="-10" dirty="0">
                <a:solidFill>
                  <a:srgbClr val="0098DA"/>
                </a:solidFill>
                <a:latin typeface="Calibri"/>
                <a:cs typeface="Calibri"/>
              </a:rPr>
              <a:t>OPENING FILE</a:t>
            </a:r>
            <a:endParaRPr lang="en-IN" sz="2600" b="1" spc="-10">
              <a:solidFill>
                <a:srgbClr val="0098DA"/>
              </a:solidFill>
              <a:latin typeface="Calibri"/>
              <a:cs typeface="Calibri"/>
            </a:endParaRPr>
          </a:p>
          <a:p>
            <a:pPr marL="926465" lvl="1" indent="-457200" algn="just">
              <a:spcBef>
                <a:spcPts val="800"/>
              </a:spcBef>
              <a:buClr>
                <a:srgbClr val="00B050"/>
              </a:buClr>
              <a:buSzPct val="94642"/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600" spc="-10" dirty="0">
                <a:latin typeface="Calibri"/>
                <a:cs typeface="Calibri"/>
              </a:rPr>
              <a:t>We should first open the file for read or write by specifying the name of file and mode.</a:t>
            </a:r>
            <a:endParaRPr lang="en-IN" sz="2600" spc="-10">
              <a:latin typeface="Calibri"/>
              <a:cs typeface="Calibri"/>
            </a:endParaRPr>
          </a:p>
          <a:p>
            <a:pPr marL="469265" indent="-457200" algn="just">
              <a:spcBef>
                <a:spcPts val="800"/>
              </a:spcBef>
              <a:buClr>
                <a:srgbClr val="00B050"/>
              </a:buClr>
              <a:buSzPct val="94642"/>
              <a:buFont typeface="Wingdings" panose="05000000000000000000" pitchFamily="2" charset="2"/>
              <a:buChar char="q"/>
              <a:tabLst>
                <a:tab pos="527685" algn="l"/>
                <a:tab pos="528320" algn="l"/>
              </a:tabLst>
            </a:pPr>
            <a:r>
              <a:rPr sz="2600" b="1" spc="-10" dirty="0">
                <a:solidFill>
                  <a:srgbClr val="0098DA"/>
                </a:solidFill>
                <a:latin typeface="Calibri"/>
                <a:cs typeface="Calibri"/>
              </a:rPr>
              <a:t>PERFORMING READ/WRITE</a:t>
            </a:r>
            <a:endParaRPr lang="en-IN" sz="2600" b="1" spc="-10">
              <a:solidFill>
                <a:srgbClr val="0098DA"/>
              </a:solidFill>
              <a:latin typeface="Calibri"/>
              <a:cs typeface="Calibri"/>
            </a:endParaRPr>
          </a:p>
          <a:p>
            <a:pPr marL="926465" lvl="1" indent="-457200" algn="just">
              <a:spcBef>
                <a:spcPts val="800"/>
              </a:spcBef>
              <a:buClr>
                <a:srgbClr val="00B050"/>
              </a:buClr>
              <a:buSzPct val="94642"/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600" spc="-10" dirty="0">
                <a:latin typeface="Calibri"/>
                <a:cs typeface="Calibri"/>
              </a:rPr>
              <a:t>Once the file is opened now we can either read or write for which</a:t>
            </a:r>
            <a:r>
              <a:rPr lang="en-IN" sz="2600" spc="-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file</a:t>
            </a:r>
            <a:r>
              <a:rPr lang="en-IN" sz="2600" spc="-10" dirty="0">
                <a:latin typeface="Calibri"/>
                <a:cs typeface="Calibri"/>
              </a:rPr>
              <a:t> is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lang="en-IN" sz="2600" spc="-10" dirty="0">
                <a:latin typeface="Calibri"/>
                <a:cs typeface="Calibri"/>
              </a:rPr>
              <a:t>opened</a:t>
            </a:r>
            <a:r>
              <a:rPr sz="2600" spc="-10" dirty="0">
                <a:latin typeface="Calibri"/>
                <a:cs typeface="Calibri"/>
              </a:rPr>
              <a:t> using various functions available</a:t>
            </a:r>
            <a:r>
              <a:rPr lang="en-IN" sz="2600" spc="-10" dirty="0">
                <a:latin typeface="Calibri"/>
                <a:cs typeface="Calibri"/>
              </a:rPr>
              <a:t>.</a:t>
            </a:r>
          </a:p>
          <a:p>
            <a:pPr marL="469265" indent="-457200" algn="just">
              <a:spcBef>
                <a:spcPts val="800"/>
              </a:spcBef>
              <a:buClr>
                <a:srgbClr val="00B050"/>
              </a:buClr>
              <a:buSzPct val="94642"/>
              <a:buFont typeface="Wingdings" panose="05000000000000000000" pitchFamily="2" charset="2"/>
              <a:buChar char="q"/>
              <a:tabLst>
                <a:tab pos="527685" algn="l"/>
                <a:tab pos="528320" algn="l"/>
              </a:tabLst>
            </a:pPr>
            <a:r>
              <a:rPr sz="2600" b="1" spc="-10" dirty="0">
                <a:solidFill>
                  <a:srgbClr val="0098DA"/>
                </a:solidFill>
                <a:latin typeface="Calibri"/>
                <a:cs typeface="Calibri"/>
              </a:rPr>
              <a:t>CLOSING FILE</a:t>
            </a:r>
            <a:endParaRPr lang="en-IN" sz="2600" b="1" spc="-10">
              <a:solidFill>
                <a:srgbClr val="0098DA"/>
              </a:solidFill>
              <a:latin typeface="Calibri"/>
              <a:cs typeface="Calibri"/>
            </a:endParaRPr>
          </a:p>
          <a:p>
            <a:pPr marL="926465" lvl="1" indent="-457200" algn="just">
              <a:spcBef>
                <a:spcPts val="800"/>
              </a:spcBef>
              <a:buClr>
                <a:srgbClr val="00B050"/>
              </a:buClr>
              <a:buSzPct val="94642"/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600" spc="-10" dirty="0">
                <a:latin typeface="Calibri"/>
                <a:cs typeface="Calibri"/>
              </a:rPr>
              <a:t>After performing operation we must close the file and release the file for other application to use it</a:t>
            </a:r>
            <a:r>
              <a:rPr lang="en-IN" sz="2600" spc="-10" dirty="0">
                <a:latin typeface="Calibri"/>
                <a:cs typeface="Calibri"/>
              </a:rPr>
              <a:t>.</a:t>
            </a:r>
            <a:endParaRPr sz="2600" spc="-1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56463"/>
            <a:ext cx="51816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80" dirty="0">
                <a:solidFill>
                  <a:srgbClr val="C00000"/>
                </a:solidFill>
                <a:latin typeface="Trebuchet MS" panose="020B0603020202020204" pitchFamily="34" charset="0"/>
              </a:rPr>
              <a:t>File</a:t>
            </a:r>
            <a:r>
              <a:rPr sz="3600" b="0" spc="-225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sz="3600" b="0" spc="-90" dirty="0">
                <a:solidFill>
                  <a:srgbClr val="C00000"/>
                </a:solidFill>
                <a:latin typeface="Trebuchet MS" panose="020B0603020202020204" pitchFamily="34" charset="0"/>
              </a:rPr>
              <a:t>Access</a:t>
            </a:r>
            <a:r>
              <a:rPr sz="3600" b="0" spc="-225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sz="3600" b="0" spc="-105" dirty="0">
                <a:solidFill>
                  <a:srgbClr val="C00000"/>
                </a:solidFill>
                <a:latin typeface="Trebuchet MS" panose="020B0603020202020204" pitchFamily="34" charset="0"/>
              </a:rPr>
              <a:t>Mode</a:t>
            </a:r>
            <a:endParaRPr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6925"/>
              </p:ext>
            </p:extLst>
          </p:nvPr>
        </p:nvGraphicFramePr>
        <p:xfrm>
          <a:off x="685800" y="961358"/>
          <a:ext cx="10744200" cy="4744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5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3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2397">
                <a:tc>
                  <a:txBody>
                    <a:bodyPr/>
                    <a:lstStyle/>
                    <a:p>
                      <a:pPr marL="91440" marR="2311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Text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File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Mode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ED13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07034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Binary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File </a:t>
                      </a:r>
                      <a:r>
                        <a:rPr sz="1800" b="1" spc="-35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Mode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ED13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Description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ED13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Notes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ED1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84">
                <a:tc>
                  <a:txBody>
                    <a:bodyPr/>
                    <a:lstStyle/>
                    <a:p>
                      <a:pPr marL="91440" marR="215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10" dirty="0">
                          <a:latin typeface="Corbel"/>
                          <a:cs typeface="Corbel"/>
                        </a:rPr>
                        <a:t>‘r’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93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‘rb’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orbel"/>
                          <a:cs typeface="Corbel"/>
                        </a:rPr>
                        <a:t>Read</a:t>
                      </a:r>
                      <a:r>
                        <a:rPr sz="18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only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File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must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exists,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otherwise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Python</a:t>
                      </a:r>
                      <a:r>
                        <a:rPr sz="1800" spc="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raises</a:t>
                      </a:r>
                      <a:endParaRPr sz="1800">
                        <a:latin typeface="Corbel"/>
                        <a:cs typeface="Corbe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orbel"/>
                          <a:cs typeface="Corbel"/>
                        </a:rPr>
                        <a:t>I/O</a:t>
                      </a:r>
                      <a:r>
                        <a:rPr sz="18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errors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890">
                <a:tc>
                  <a:txBody>
                    <a:bodyPr/>
                    <a:lstStyle/>
                    <a:p>
                      <a:pPr marL="91440" marR="215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orbel"/>
                          <a:cs typeface="Corbel"/>
                        </a:rPr>
                        <a:t>‘w’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93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‘wb’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Write</a:t>
                      </a:r>
                      <a:r>
                        <a:rPr sz="18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only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orbel"/>
                          <a:cs typeface="Corbel"/>
                        </a:rPr>
                        <a:t>If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file</a:t>
                      </a:r>
                      <a:r>
                        <a:rPr sz="18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not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exists,</a:t>
                      </a:r>
                      <a:r>
                        <a:rPr sz="18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file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is</a:t>
                      </a:r>
                      <a:r>
                        <a:rPr sz="18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created</a:t>
                      </a:r>
                      <a:endParaRPr sz="1800">
                        <a:latin typeface="Corbel"/>
                        <a:cs typeface="Corbel"/>
                      </a:endParaRPr>
                    </a:p>
                    <a:p>
                      <a:pPr marL="92075" marR="57912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rbel"/>
                          <a:cs typeface="Corbel"/>
                        </a:rPr>
                        <a:t>If file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exists, python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will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truncate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existing</a:t>
                      </a:r>
                      <a:r>
                        <a:rPr sz="18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data and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overwrite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the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file.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519">
                <a:tc>
                  <a:txBody>
                    <a:bodyPr/>
                    <a:lstStyle/>
                    <a:p>
                      <a:pPr marL="91440" marR="215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‘a’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93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‘a</a:t>
                      </a:r>
                      <a:r>
                        <a:rPr lang="en-IN" sz="1800" spc="-5" dirty="0">
                          <a:latin typeface="Corbel"/>
                          <a:cs typeface="Corbel"/>
                        </a:rPr>
                        <a:t>b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’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Append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803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File</a:t>
                      </a:r>
                      <a:r>
                        <a:rPr sz="18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is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in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write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mode 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only,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 new data</a:t>
                      </a:r>
                      <a:r>
                        <a:rPr sz="1800" spc="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will 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be added</a:t>
                      </a:r>
                      <a:r>
                        <a:rPr sz="1800" spc="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to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the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end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of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existing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data</a:t>
                      </a:r>
                      <a:r>
                        <a:rPr sz="1800" spc="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i.e. </a:t>
                      </a:r>
                      <a:r>
                        <a:rPr sz="1800" spc="-3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no overwriting.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If file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not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exists it is 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created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76">
                <a:tc>
                  <a:txBody>
                    <a:bodyPr/>
                    <a:lstStyle/>
                    <a:p>
                      <a:pPr marL="91440" marR="215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‘r+’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93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‘r+b’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or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‘rb+’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orbel"/>
                          <a:cs typeface="Corbel"/>
                        </a:rPr>
                        <a:t>Read</a:t>
                      </a:r>
                      <a:r>
                        <a:rPr sz="18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and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write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938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File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must exists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otherwise error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is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raised </a:t>
                      </a:r>
                      <a:r>
                        <a:rPr sz="1800" spc="-3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Both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reading and</a:t>
                      </a:r>
                      <a:r>
                        <a:rPr sz="1800" spc="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writing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can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take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place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272">
                <a:tc>
                  <a:txBody>
                    <a:bodyPr/>
                    <a:lstStyle/>
                    <a:p>
                      <a:pPr marL="91440" marR="215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orbel"/>
                          <a:cs typeface="Corbel"/>
                        </a:rPr>
                        <a:t>w+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93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‘w+b’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or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‘wb+’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Write</a:t>
                      </a:r>
                      <a:r>
                        <a:rPr sz="18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and</a:t>
                      </a:r>
                      <a:r>
                        <a:rPr sz="18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read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095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File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is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created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if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not exists,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if exists 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data </a:t>
                      </a:r>
                      <a:r>
                        <a:rPr sz="1800" spc="-3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will be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truncated,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both read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and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write 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allowed</a:t>
                      </a:r>
                      <a:endParaRPr sz="1800" dirty="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E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12">
                <a:tc>
                  <a:txBody>
                    <a:bodyPr/>
                    <a:lstStyle/>
                    <a:p>
                      <a:pPr marL="91440" marR="215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‘a+’</a:t>
                      </a:r>
                      <a:endParaRPr sz="1800" dirty="0">
                        <a:latin typeface="Corbel"/>
                        <a:cs typeface="Corbe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100" dirty="0">
                        <a:latin typeface="Corbel"/>
                        <a:cs typeface="Corbel"/>
                      </a:endParaRPr>
                    </a:p>
                    <a:p>
                      <a:pPr algn="r">
                        <a:lnSpc>
                          <a:spcPts val="915"/>
                        </a:lnSpc>
                        <a:spcBef>
                          <a:spcPts val="5"/>
                        </a:spcBef>
                      </a:pPr>
                      <a:endParaRPr sz="1100" dirty="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93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‘a+b’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or</a:t>
                      </a:r>
                      <a:r>
                        <a:rPr sz="18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‘a</a:t>
                      </a:r>
                      <a:r>
                        <a:rPr lang="en-IN" sz="1800" spc="-5" dirty="0">
                          <a:latin typeface="Corbel"/>
                          <a:cs typeface="Corbel"/>
                        </a:rPr>
                        <a:t>b+’</a:t>
                      </a:r>
                    </a:p>
                    <a:p>
                      <a:pPr marL="23495" marR="393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lang="en-IN" sz="1100" dirty="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Write</a:t>
                      </a:r>
                      <a:r>
                        <a:rPr sz="18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and</a:t>
                      </a:r>
                      <a:r>
                        <a:rPr sz="18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read</a:t>
                      </a:r>
                    </a:p>
                    <a:p>
                      <a:pPr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100" dirty="0">
                        <a:latin typeface="Corbel"/>
                        <a:cs typeface="Corbe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683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rbel"/>
                          <a:cs typeface="Corbel"/>
                        </a:rPr>
                        <a:t>Same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as</a:t>
                      </a:r>
                      <a:r>
                        <a:rPr sz="18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above</a:t>
                      </a:r>
                      <a:r>
                        <a:rPr sz="1800" spc="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but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 previous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content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 will </a:t>
                      </a:r>
                      <a:r>
                        <a:rPr sz="1800" spc="-3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be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 retained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and</a:t>
                      </a:r>
                      <a:r>
                        <a:rPr sz="1800" spc="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both read</a:t>
                      </a:r>
                      <a:r>
                        <a:rPr sz="18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spc="-5" dirty="0">
                          <a:latin typeface="Corbel"/>
                          <a:cs typeface="Corbel"/>
                        </a:rPr>
                        <a:t>and</a:t>
                      </a:r>
                      <a:r>
                        <a:rPr sz="1800" spc="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800" dirty="0">
                          <a:latin typeface="Corbel"/>
                          <a:cs typeface="Corbel"/>
                        </a:rPr>
                        <a:t>write.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086" y="313044"/>
            <a:ext cx="490631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90" dirty="0">
                <a:solidFill>
                  <a:srgbClr val="C00000"/>
                </a:solidFill>
                <a:latin typeface="Calibri"/>
                <a:cs typeface="Calibri"/>
              </a:rPr>
              <a:t>Opening</a:t>
            </a:r>
            <a:r>
              <a:rPr sz="3600" b="0" spc="-2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IN" sz="3600" b="0" spc="-260" dirty="0">
                <a:solidFill>
                  <a:srgbClr val="C00000"/>
                </a:solidFill>
                <a:latin typeface="Calibri"/>
                <a:cs typeface="Calibri"/>
              </a:rPr>
              <a:t>and Closing </a:t>
            </a:r>
            <a:r>
              <a:rPr sz="3600" b="0" spc="-105" dirty="0">
                <a:solidFill>
                  <a:srgbClr val="C00000"/>
                </a:solidFill>
                <a:latin typeface="Calibri"/>
                <a:cs typeface="Calibri"/>
              </a:rPr>
              <a:t>File</a:t>
            </a:r>
            <a:r>
              <a:rPr lang="en-IN" sz="3600" b="0" spc="-10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300" y="1021729"/>
            <a:ext cx="10718800" cy="438325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spc="-10" dirty="0">
                <a:latin typeface="Calibri"/>
                <a:cs typeface="Calibri"/>
              </a:rPr>
              <a:t>To open a file in Python, use the built-in </a:t>
            </a:r>
            <a:r>
              <a:rPr lang="en-US" sz="2600" spc="-10" dirty="0">
                <a:solidFill>
                  <a:srgbClr val="A57305"/>
                </a:solidFill>
                <a:latin typeface="Calibri"/>
                <a:cs typeface="Calibri"/>
              </a:rPr>
              <a:t>open()</a:t>
            </a:r>
            <a:r>
              <a:rPr lang="en-US" sz="2600" spc="-10" dirty="0">
                <a:latin typeface="Calibri"/>
                <a:cs typeface="Calibri"/>
              </a:rPr>
              <a:t> function, which takes the filename and mode as arguments.</a:t>
            </a:r>
          </a:p>
          <a:p>
            <a:endParaRPr lang="en-US" sz="2400" b="1" spc="-10" dirty="0">
              <a:latin typeface="Calibri"/>
              <a:cs typeface="Calibri"/>
            </a:endParaRPr>
          </a:p>
          <a:p>
            <a:endParaRPr lang="en-US" sz="2600" spc="-10" dirty="0">
              <a:latin typeface="Calibri"/>
              <a:cs typeface="Calibri"/>
            </a:endParaRPr>
          </a:p>
          <a:p>
            <a:endParaRPr lang="en-US" sz="2600" spc="-10" dirty="0">
              <a:latin typeface="Calibri"/>
              <a:cs typeface="Calibri"/>
            </a:endParaRPr>
          </a:p>
          <a:p>
            <a:endParaRPr lang="en-US" sz="2600" spc="-10" dirty="0">
              <a:latin typeface="Calibri"/>
              <a:cs typeface="Calibri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spc="-10" dirty="0">
                <a:latin typeface="Calibri"/>
                <a:cs typeface="Calibri"/>
              </a:rPr>
              <a:t>The file mode determines whether the file is being opened for reading, writing, or both.</a:t>
            </a:r>
          </a:p>
          <a:p>
            <a:endParaRPr lang="en-US" sz="2600" spc="-10" dirty="0">
              <a:latin typeface="Calibri"/>
              <a:cs typeface="Calibri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spc="-10" dirty="0">
                <a:latin typeface="Calibri"/>
                <a:cs typeface="Calibri"/>
              </a:rPr>
              <a:t>It is important to close the file after use, using the </a:t>
            </a:r>
            <a:r>
              <a:rPr lang="en-US" sz="2600" spc="-10" dirty="0">
                <a:solidFill>
                  <a:srgbClr val="A57305"/>
                </a:solidFill>
                <a:latin typeface="Calibri"/>
                <a:cs typeface="Calibri"/>
              </a:rPr>
              <a:t>close()</a:t>
            </a:r>
            <a:r>
              <a:rPr lang="en-US" sz="2600" spc="-10" dirty="0">
                <a:latin typeface="Calibri"/>
                <a:cs typeface="Calibri"/>
              </a:rPr>
              <a:t> method, to free up system resources.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E87C2D-14B9-84E4-359F-5DAC64F0E501}"/>
              </a:ext>
            </a:extLst>
          </p:cNvPr>
          <p:cNvSpPr/>
          <p:nvPr/>
        </p:nvSpPr>
        <p:spPr>
          <a:xfrm>
            <a:off x="2194956" y="1930819"/>
            <a:ext cx="5219206" cy="1282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 spc="-10" dirty="0">
                <a:latin typeface="Calibri"/>
                <a:cs typeface="Calibri"/>
              </a:rPr>
              <a:t>Syntax:</a:t>
            </a:r>
          </a:p>
          <a:p>
            <a:r>
              <a:rPr lang="en-US" sz="1800" spc="-10" dirty="0">
                <a:latin typeface="Calibri"/>
                <a:cs typeface="Calibri"/>
              </a:rPr>
              <a:t>	</a:t>
            </a:r>
            <a:r>
              <a:rPr lang="en-IN" b="1" spc="-10" dirty="0">
                <a:solidFill>
                  <a:srgbClr val="A57305"/>
                </a:solidFill>
                <a:latin typeface="Calibri"/>
                <a:cs typeface="Calibri"/>
              </a:rPr>
              <a:t>file_object = open(filename, mode)</a:t>
            </a:r>
          </a:p>
          <a:p>
            <a:r>
              <a:rPr lang="en-IN" sz="1600" b="1" spc="-10" dirty="0">
                <a:latin typeface="Calibri"/>
                <a:cs typeface="Calibri"/>
              </a:rPr>
              <a:t>Example:</a:t>
            </a:r>
          </a:p>
          <a:p>
            <a:r>
              <a:rPr lang="en-IN" sz="1800" spc="-10" dirty="0">
                <a:solidFill>
                  <a:srgbClr val="A48206"/>
                </a:solidFill>
                <a:latin typeface="Calibri"/>
                <a:cs typeface="Calibri"/>
              </a:rPr>
              <a:t>	</a:t>
            </a:r>
            <a:r>
              <a:rPr lang="en-US" sz="1800" b="1" spc="-10" dirty="0">
                <a:solidFill>
                  <a:srgbClr val="A57305"/>
                </a:solidFill>
                <a:latin typeface="Calibri"/>
                <a:cs typeface="Calibri"/>
              </a:rPr>
              <a:t>file = open("example.txt", "r")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6D4DE3-D8F6-9801-68B8-B1B160F03378}"/>
              </a:ext>
            </a:extLst>
          </p:cNvPr>
          <p:cNvSpPr/>
          <p:nvPr/>
        </p:nvSpPr>
        <p:spPr>
          <a:xfrm>
            <a:off x="2641097" y="5547484"/>
            <a:ext cx="3609283" cy="580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b="1" spc="-10" dirty="0" err="1">
                <a:solidFill>
                  <a:srgbClr val="A57305"/>
                </a:solidFill>
                <a:latin typeface="Calibri"/>
                <a:cs typeface="Calibri"/>
              </a:rPr>
              <a:t>file.close</a:t>
            </a:r>
            <a:r>
              <a:rPr lang="en-IN" sz="2000" b="1" spc="-10" dirty="0">
                <a:solidFill>
                  <a:srgbClr val="A57305"/>
                </a:solidFill>
                <a:latin typeface="Calibri"/>
                <a:cs typeface="Calibri"/>
              </a:rPr>
              <a:t>()</a:t>
            </a:r>
            <a:endParaRPr lang="en-IN"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07" y="228600"/>
            <a:ext cx="1060464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600" spc="-5" dirty="0">
                <a:solidFill>
                  <a:srgbClr val="C00000"/>
                </a:solidFill>
                <a:latin typeface="Calibri"/>
                <a:cs typeface="Constantia"/>
              </a:rPr>
              <a:t>Opening and Closing File using “with”</a:t>
            </a:r>
            <a:r>
              <a:rPr lang="en-IN" sz="3600" spc="-135" dirty="0">
                <a:solidFill>
                  <a:srgbClr val="C00000"/>
                </a:solidFill>
                <a:latin typeface="Calibri"/>
                <a:cs typeface="Constantia"/>
              </a:rPr>
              <a:t> </a:t>
            </a:r>
            <a:r>
              <a:rPr lang="en-IN" sz="3600" dirty="0">
                <a:solidFill>
                  <a:srgbClr val="C00000"/>
                </a:solidFill>
                <a:latin typeface="Calibri"/>
                <a:cs typeface="Constantia"/>
              </a:rPr>
              <a:t>sta</a:t>
            </a:r>
            <a:r>
              <a:rPr lang="en-IN" sz="3600" spc="-50" dirty="0">
                <a:solidFill>
                  <a:srgbClr val="C00000"/>
                </a:solidFill>
                <a:latin typeface="Calibri"/>
                <a:cs typeface="Constantia"/>
              </a:rPr>
              <a:t>t</a:t>
            </a:r>
            <a:r>
              <a:rPr lang="en-IN" sz="3600" dirty="0">
                <a:solidFill>
                  <a:srgbClr val="C00000"/>
                </a:solidFill>
                <a:latin typeface="Calibri"/>
                <a:cs typeface="Constantia"/>
              </a:rPr>
              <a:t>em</a:t>
            </a:r>
            <a:r>
              <a:rPr lang="en-IN" sz="3600" spc="10" dirty="0">
                <a:solidFill>
                  <a:srgbClr val="C00000"/>
                </a:solidFill>
                <a:latin typeface="Calibri"/>
                <a:cs typeface="Constantia"/>
              </a:rPr>
              <a:t>e</a:t>
            </a:r>
            <a:r>
              <a:rPr lang="en-IN" sz="3600" dirty="0">
                <a:solidFill>
                  <a:srgbClr val="C00000"/>
                </a:solidFill>
                <a:latin typeface="Calibri"/>
                <a:cs typeface="Constantia"/>
              </a:rPr>
              <a:t>nt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407" y="1252218"/>
            <a:ext cx="11447793" cy="4687694"/>
          </a:xfrm>
          <a:prstGeom prst="rect">
            <a:avLst/>
          </a:prstGeom>
        </p:spPr>
        <p:txBody>
          <a:bodyPr vert="horz" wrap="square" lIns="0" tIns="54610" rIns="0" bIns="0" rtlCol="0" anchor="t">
            <a:spAutoFit/>
          </a:bodyPr>
          <a:lstStyle/>
          <a:p>
            <a:pPr marL="354965" marR="264160" indent="-342900">
              <a:spcBef>
                <a:spcPts val="425"/>
              </a:spcBef>
              <a:buClr>
                <a:srgbClr val="00B050"/>
              </a:buClr>
              <a:buFont typeface="Wingdings" panose="05000000000000000000" pitchFamily="2" charset="2"/>
              <a:buChar char="§"/>
              <a:tabLst>
                <a:tab pos="241935" algn="l"/>
              </a:tabLst>
            </a:pPr>
            <a:r>
              <a:rPr lang="en-US" sz="2400" dirty="0">
                <a:latin typeface="Calibri"/>
                <a:cs typeface="Calibri"/>
              </a:rPr>
              <a:t>With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statement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</a:t>
            </a:r>
            <a:r>
              <a:rPr lang="en-US" sz="2400" spc="-5" dirty="0">
                <a:latin typeface="Calibri"/>
                <a:cs typeface="Calibri"/>
              </a:rPr>
              <a:t>used</a:t>
            </a:r>
            <a:r>
              <a:rPr lang="en-US" sz="2400" dirty="0">
                <a:latin typeface="Calibri"/>
                <a:cs typeface="Calibri"/>
              </a:rPr>
              <a:t> when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we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have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two </a:t>
            </a:r>
            <a:r>
              <a:rPr lang="en-US" sz="2400" spc="-15" dirty="0">
                <a:latin typeface="Calibri"/>
                <a:cs typeface="Calibri"/>
              </a:rPr>
              <a:t>related </a:t>
            </a:r>
            <a:r>
              <a:rPr lang="en-US" sz="2400" spc="-10" dirty="0">
                <a:latin typeface="Calibri"/>
                <a:cs typeface="Calibri"/>
              </a:rPr>
              <a:t>operations </a:t>
            </a:r>
            <a:r>
              <a:rPr lang="en-US" sz="2400" dirty="0">
                <a:latin typeface="Calibri"/>
                <a:cs typeface="Calibri"/>
              </a:rPr>
              <a:t>which</a:t>
            </a:r>
            <a:r>
              <a:rPr lang="en-US" sz="2400" spc="-15" dirty="0">
                <a:latin typeface="Calibri"/>
                <a:cs typeface="Calibri"/>
              </a:rPr>
              <a:t> we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would </a:t>
            </a:r>
            <a:r>
              <a:rPr lang="en-US" sz="2400" spc="-53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like</a:t>
            </a:r>
            <a:r>
              <a:rPr lang="en-US" sz="2400" spc="-15" dirty="0">
                <a:latin typeface="Calibri"/>
                <a:cs typeface="Calibri"/>
              </a:rPr>
              <a:t> to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execute </a:t>
            </a:r>
            <a:r>
              <a:rPr lang="en-US" sz="2400" dirty="0">
                <a:latin typeface="Calibri"/>
                <a:cs typeface="Calibri"/>
              </a:rPr>
              <a:t>as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45" dirty="0">
                <a:latin typeface="Calibri"/>
                <a:cs typeface="Calibri"/>
              </a:rPr>
              <a:t>pair,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with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-5" dirty="0">
                <a:latin typeface="Calibri"/>
                <a:cs typeface="Calibri"/>
              </a:rPr>
              <a:t> block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of</a:t>
            </a:r>
            <a:r>
              <a:rPr lang="en-US" sz="2400" spc="-10" dirty="0">
                <a:latin typeface="Calibri"/>
                <a:cs typeface="Calibri"/>
              </a:rPr>
              <a:t> code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spc="-10" dirty="0">
                <a:latin typeface="Calibri"/>
                <a:cs typeface="Calibri"/>
              </a:rPr>
              <a:t>between</a:t>
            </a:r>
            <a:endParaRPr lang="en-US" sz="2400">
              <a:latin typeface="Calibri"/>
              <a:cs typeface="Calibri"/>
            </a:endParaRPr>
          </a:p>
          <a:p>
            <a:pPr marL="80645">
              <a:spcBef>
                <a:spcPts val="685"/>
              </a:spcBef>
              <a:buClr>
                <a:srgbClr val="00B050"/>
              </a:buClr>
            </a:pPr>
            <a:r>
              <a:rPr lang="en-US" sz="2400" b="1" spc="-5" dirty="0">
                <a:solidFill>
                  <a:srgbClr val="C00000"/>
                </a:solidFill>
                <a:latin typeface="Calibri"/>
                <a:cs typeface="Calibri"/>
              </a:rPr>
              <a:t>    </a:t>
            </a:r>
            <a:r>
              <a:rPr lang="en-US" sz="2400" b="1" spc="-5" dirty="0">
                <a:solidFill>
                  <a:srgbClr val="0070C0"/>
                </a:solidFill>
                <a:latin typeface="Calibri"/>
                <a:cs typeface="Calibri"/>
              </a:rPr>
              <a:t>Example</a:t>
            </a:r>
            <a:r>
              <a:rPr lang="en-US" sz="2400" spc="-5" dirty="0">
                <a:latin typeface="Calibri"/>
                <a:cs typeface="Calibri"/>
              </a:rPr>
              <a:t>: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opening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-5" dirty="0">
                <a:latin typeface="Calibri"/>
                <a:cs typeface="Calibri"/>
              </a:rPr>
              <a:t> file,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manipulating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-5" dirty="0">
                <a:latin typeface="Calibri"/>
                <a:cs typeface="Calibri"/>
              </a:rPr>
              <a:t> file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and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closing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it.</a:t>
            </a:r>
          </a:p>
          <a:p>
            <a:pPr marL="1384300" lvl="1">
              <a:spcBef>
                <a:spcPts val="650"/>
              </a:spcBef>
              <a:buClr>
                <a:srgbClr val="00B050"/>
              </a:buClr>
            </a:pPr>
            <a:r>
              <a:rPr lang="en-US" sz="2400" b="1" spc="-5" dirty="0">
                <a:highlight>
                  <a:srgbClr val="FFFF00"/>
                </a:highlight>
                <a:latin typeface="Calibri"/>
                <a:cs typeface="Courier New"/>
              </a:rPr>
              <a:t>with</a:t>
            </a:r>
            <a:r>
              <a:rPr lang="en-US" sz="2400" b="1" dirty="0">
                <a:highlight>
                  <a:srgbClr val="FFFF00"/>
                </a:highlight>
                <a:latin typeface="Calibri"/>
                <a:cs typeface="Courier New"/>
              </a:rPr>
              <a:t> </a:t>
            </a:r>
            <a:r>
              <a:rPr lang="en-US" sz="2400" b="1" spc="-10" dirty="0">
                <a:highlight>
                  <a:srgbClr val="FFFF00"/>
                </a:highlight>
                <a:latin typeface="Calibri"/>
                <a:cs typeface="Courier New"/>
              </a:rPr>
              <a:t>open(“</a:t>
            </a:r>
            <a:r>
              <a:rPr lang="en-US" sz="2400" b="1" spc="-10" dirty="0" err="1">
                <a:highlight>
                  <a:srgbClr val="FFFF00"/>
                </a:highlight>
                <a:latin typeface="Calibri"/>
                <a:cs typeface="Courier New"/>
              </a:rPr>
              <a:t>output.txt”,”w</a:t>
            </a:r>
            <a:r>
              <a:rPr lang="en-US" sz="2400" b="1" spc="-10" dirty="0">
                <a:highlight>
                  <a:srgbClr val="FFFF00"/>
                </a:highlight>
                <a:latin typeface="Calibri"/>
                <a:cs typeface="Courier New"/>
              </a:rPr>
              <a:t>”)</a:t>
            </a:r>
            <a:r>
              <a:rPr lang="en-US" sz="2400" b="1" dirty="0">
                <a:highlight>
                  <a:srgbClr val="FFFF00"/>
                </a:highlight>
                <a:latin typeface="Calibri"/>
                <a:cs typeface="Courier New"/>
              </a:rPr>
              <a:t> </a:t>
            </a:r>
            <a:r>
              <a:rPr lang="en-US" sz="2400" b="1" spc="-5" dirty="0">
                <a:highlight>
                  <a:srgbClr val="FFFF00"/>
                </a:highlight>
                <a:latin typeface="Calibri"/>
                <a:cs typeface="Courier New"/>
              </a:rPr>
              <a:t>as</a:t>
            </a:r>
            <a:r>
              <a:rPr lang="en-US" sz="2400" b="1" spc="-20" dirty="0">
                <a:highlight>
                  <a:srgbClr val="FFFF00"/>
                </a:highlight>
                <a:latin typeface="Calibri"/>
                <a:cs typeface="Courier New"/>
              </a:rPr>
              <a:t> </a:t>
            </a:r>
            <a:r>
              <a:rPr lang="en-US" sz="2400" b="1" spc="-10" dirty="0">
                <a:highlight>
                  <a:srgbClr val="FFFF00"/>
                </a:highlight>
                <a:latin typeface="Calibri"/>
                <a:cs typeface="Courier New"/>
              </a:rPr>
              <a:t>f:</a:t>
            </a:r>
            <a:endParaRPr lang="en-US" sz="2400">
              <a:highlight>
                <a:srgbClr val="FFFF00"/>
              </a:highlight>
              <a:latin typeface="Calibri"/>
              <a:cs typeface="Courier New"/>
            </a:endParaRPr>
          </a:p>
          <a:p>
            <a:pPr marL="2481580" lvl="1">
              <a:spcBef>
                <a:spcPts val="710"/>
              </a:spcBef>
              <a:buClr>
                <a:srgbClr val="00B050"/>
              </a:buClr>
            </a:pPr>
            <a:r>
              <a:rPr lang="en-US" sz="2400" b="1" spc="-10" dirty="0" err="1">
                <a:highlight>
                  <a:srgbClr val="FFFF00"/>
                </a:highlight>
                <a:latin typeface="Calibri"/>
                <a:cs typeface="Courier New"/>
              </a:rPr>
              <a:t>f.write</a:t>
            </a:r>
            <a:r>
              <a:rPr lang="en-US" sz="2400" b="1" spc="-10" dirty="0">
                <a:highlight>
                  <a:srgbClr val="FFFF00"/>
                </a:highlight>
                <a:latin typeface="Calibri"/>
                <a:cs typeface="Courier New"/>
              </a:rPr>
              <a:t>(“Hello</a:t>
            </a:r>
            <a:r>
              <a:rPr lang="en-US" sz="2400" b="1" spc="-30" dirty="0">
                <a:highlight>
                  <a:srgbClr val="FFFF00"/>
                </a:highlight>
                <a:latin typeface="Calibri"/>
                <a:cs typeface="Courier New"/>
              </a:rPr>
              <a:t> </a:t>
            </a:r>
            <a:r>
              <a:rPr lang="en-US" sz="2400" b="1" spc="-10" dirty="0">
                <a:highlight>
                  <a:srgbClr val="FFFF00"/>
                </a:highlight>
                <a:latin typeface="Calibri"/>
                <a:cs typeface="Courier New"/>
              </a:rPr>
              <a:t>Python!”)</a:t>
            </a:r>
            <a:endParaRPr lang="en-US" sz="2400">
              <a:highlight>
                <a:srgbClr val="FFFF00"/>
              </a:highlight>
              <a:latin typeface="Calibri"/>
              <a:cs typeface="Courier New"/>
            </a:endParaRPr>
          </a:p>
          <a:p>
            <a:pPr marL="342900" indent="-342900">
              <a:spcBef>
                <a:spcPts val="5"/>
              </a:spcBef>
              <a:buClr>
                <a:srgbClr val="00B050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Calibri"/>
              <a:cs typeface="Courier New"/>
            </a:endParaRPr>
          </a:p>
          <a:p>
            <a:pPr marL="354965" indent="-342900">
              <a:buClr>
                <a:srgbClr val="00B050"/>
              </a:buClr>
              <a:buFont typeface="Wingdings" panose="05000000000000000000" pitchFamily="2" charset="2"/>
              <a:buChar char="§"/>
              <a:tabLst>
                <a:tab pos="241935" algn="l"/>
              </a:tabLst>
            </a:pPr>
            <a:r>
              <a:rPr lang="en-US" sz="2400" spc="-5" dirty="0">
                <a:latin typeface="Calibri"/>
                <a:cs typeface="Calibri"/>
              </a:rPr>
              <a:t>The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above</a:t>
            </a:r>
            <a:r>
              <a:rPr lang="en-US" sz="2400" spc="1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statement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automatically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close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5" dirty="0">
                <a:latin typeface="Calibri"/>
                <a:cs typeface="Calibri"/>
              </a:rPr>
              <a:t>file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after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10" dirty="0">
                <a:latin typeface="Calibri"/>
                <a:cs typeface="Calibri"/>
              </a:rPr>
              <a:t>nested </a:t>
            </a:r>
            <a:r>
              <a:rPr lang="en-US" sz="2400" spc="-5" dirty="0">
                <a:latin typeface="Calibri"/>
                <a:cs typeface="Calibri"/>
              </a:rPr>
              <a:t>block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of </a:t>
            </a:r>
            <a:r>
              <a:rPr lang="en-US" sz="2400" spc="-10" dirty="0">
                <a:latin typeface="Calibri"/>
                <a:cs typeface="Calibri"/>
              </a:rPr>
              <a:t>code.</a:t>
            </a:r>
            <a:endParaRPr lang="en-US" sz="2400">
              <a:latin typeface="Calibri"/>
              <a:cs typeface="Calibri"/>
            </a:endParaRPr>
          </a:p>
          <a:p>
            <a:pPr marL="354965" indent="-342900">
              <a:spcBef>
                <a:spcPts val="71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tabLst>
                <a:tab pos="241935" algn="l"/>
              </a:tabLst>
            </a:pPr>
            <a:r>
              <a:rPr lang="en-US" sz="2400" spc="-5" dirty="0">
                <a:latin typeface="Calibri"/>
                <a:cs typeface="Calibri"/>
              </a:rPr>
              <a:t>The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advantage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of using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with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statement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</a:t>
            </a:r>
            <a:r>
              <a:rPr lang="en-US" sz="2400" spc="-10" dirty="0">
                <a:latin typeface="Calibri"/>
                <a:cs typeface="Calibri"/>
              </a:rPr>
              <a:t>that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it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</a:t>
            </a:r>
            <a:r>
              <a:rPr lang="en-US" sz="2400" spc="-10" dirty="0">
                <a:latin typeface="Calibri"/>
                <a:cs typeface="Calibri"/>
              </a:rPr>
              <a:t>guaranteed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to </a:t>
            </a:r>
            <a:r>
              <a:rPr lang="en-US" sz="2400" dirty="0">
                <a:latin typeface="Calibri"/>
                <a:cs typeface="Calibri"/>
              </a:rPr>
              <a:t>close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5" dirty="0">
                <a:latin typeface="Calibri"/>
                <a:cs typeface="Calibri"/>
              </a:rPr>
              <a:t>file.</a:t>
            </a:r>
            <a:endParaRPr lang="en-US" sz="2400">
              <a:latin typeface="Calibri"/>
              <a:cs typeface="Calibri"/>
            </a:endParaRPr>
          </a:p>
          <a:p>
            <a:pPr marL="354965" marR="5080" indent="-342900">
              <a:spcBef>
                <a:spcPts val="105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tabLst>
                <a:tab pos="241935" algn="l"/>
              </a:tabLst>
            </a:pPr>
            <a:r>
              <a:rPr lang="en-US" sz="2400" dirty="0">
                <a:latin typeface="Calibri"/>
                <a:cs typeface="Calibri"/>
              </a:rPr>
              <a:t>If an </a:t>
            </a:r>
            <a:r>
              <a:rPr lang="en-US" sz="2400" spc="-10" dirty="0">
                <a:latin typeface="Calibri"/>
                <a:cs typeface="Calibri"/>
              </a:rPr>
              <a:t>exception occurs </a:t>
            </a:r>
            <a:r>
              <a:rPr lang="en-US" sz="2400" spc="-25" dirty="0">
                <a:latin typeface="Calibri"/>
                <a:cs typeface="Calibri"/>
              </a:rPr>
              <a:t>before </a:t>
            </a:r>
            <a:r>
              <a:rPr lang="en-US" sz="2400" dirty="0">
                <a:latin typeface="Calibri"/>
                <a:cs typeface="Calibri"/>
              </a:rPr>
              <a:t>the end </a:t>
            </a:r>
            <a:r>
              <a:rPr lang="en-US" sz="2400" spc="-5" dirty="0">
                <a:latin typeface="Calibri"/>
                <a:cs typeface="Calibri"/>
              </a:rPr>
              <a:t>of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5" dirty="0">
                <a:latin typeface="Calibri"/>
                <a:cs typeface="Calibri"/>
              </a:rPr>
              <a:t>block, </a:t>
            </a:r>
            <a:r>
              <a:rPr lang="en-US" sz="2400" dirty="0">
                <a:latin typeface="Calibri"/>
                <a:cs typeface="Calibri"/>
              </a:rPr>
              <a:t>it will close the </a:t>
            </a:r>
            <a:r>
              <a:rPr lang="en-US" sz="2400" spc="-5" dirty="0">
                <a:latin typeface="Calibri"/>
                <a:cs typeface="Calibri"/>
              </a:rPr>
              <a:t>file </a:t>
            </a:r>
            <a:r>
              <a:rPr lang="en-US" sz="2400" spc="-25" dirty="0">
                <a:latin typeface="Calibri"/>
                <a:cs typeface="Calibri"/>
              </a:rPr>
              <a:t>before </a:t>
            </a:r>
            <a:r>
              <a:rPr lang="en-US" sz="2400" dirty="0">
                <a:latin typeface="Calibri"/>
                <a:cs typeface="Calibri"/>
              </a:rPr>
              <a:t>the </a:t>
            </a:r>
            <a:r>
              <a:rPr lang="en-US" sz="2400" spc="-5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exception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</a:t>
            </a:r>
            <a:r>
              <a:rPr lang="en-US" sz="2400" spc="-10" dirty="0">
                <a:latin typeface="Calibri"/>
                <a:cs typeface="Calibri"/>
              </a:rPr>
              <a:t>caught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by</a:t>
            </a:r>
            <a:r>
              <a:rPr lang="en-US" sz="2400" dirty="0">
                <a:latin typeface="Calibri"/>
                <a:cs typeface="Calibri"/>
              </a:rPr>
              <a:t> an</a:t>
            </a:r>
            <a:r>
              <a:rPr lang="en-US" sz="2400" spc="-10" dirty="0">
                <a:latin typeface="Calibri"/>
                <a:cs typeface="Calibri"/>
              </a:rPr>
              <a:t> outer exception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handler.</a:t>
            </a:r>
            <a:endParaRPr lang="en-US" sz="2400">
              <a:latin typeface="Calibri"/>
              <a:cs typeface="Calibri"/>
            </a:endParaRPr>
          </a:p>
          <a:p>
            <a:pPr marL="469265" marR="5080" indent="-457200">
              <a:lnSpc>
                <a:spcPct val="90000"/>
              </a:lnSpc>
              <a:spcBef>
                <a:spcPts val="430"/>
              </a:spcBef>
              <a:buClr>
                <a:srgbClr val="00B050"/>
              </a:buClr>
              <a:buSzPct val="94642"/>
              <a:buFont typeface="Wingdings" panose="05000000000000000000" pitchFamily="2" charset="2"/>
              <a:buChar char="§"/>
              <a:tabLst>
                <a:tab pos="354965" algn="l"/>
                <a:tab pos="355600" algn="l"/>
                <a:tab pos="3011805" algn="l"/>
                <a:tab pos="4363720" algn="l"/>
              </a:tabLst>
            </a:pPr>
            <a:endParaRPr sz="2800" dirty="0">
              <a:solidFill>
                <a:srgbClr val="C00000"/>
              </a:solidFill>
              <a:latin typeface="Calibri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136924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1" y="516077"/>
            <a:ext cx="372458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05" dirty="0">
                <a:solidFill>
                  <a:srgbClr val="C00000"/>
                </a:solidFill>
                <a:latin typeface="Calibri"/>
                <a:cs typeface="Consolas"/>
              </a:rPr>
              <a:t>Example</a:t>
            </a:r>
            <a:endParaRPr lang="en-US" sz="3600">
              <a:solidFill>
                <a:srgbClr val="C00000"/>
              </a:solidFill>
              <a:latin typeface="Calibri"/>
              <a:cs typeface="Consola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371600"/>
            <a:ext cx="5334000" cy="838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0745" y="2658364"/>
            <a:ext cx="55721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516077"/>
            <a:ext cx="654461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90" dirty="0">
                <a:solidFill>
                  <a:srgbClr val="C00000"/>
                </a:solidFill>
                <a:latin typeface="Trebuchet MS" panose="020B0603020202020204" pitchFamily="34" charset="0"/>
              </a:rPr>
              <a:t>Reading</a:t>
            </a:r>
            <a:r>
              <a:rPr sz="3600" b="0" spc="-225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sz="3600" b="0" spc="-80" dirty="0">
                <a:solidFill>
                  <a:srgbClr val="C00000"/>
                </a:solidFill>
                <a:latin typeface="Trebuchet MS" panose="020B0603020202020204" pitchFamily="34" charset="0"/>
              </a:rPr>
              <a:t>from</a:t>
            </a:r>
            <a:r>
              <a:rPr sz="3600" b="0" spc="-220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sz="3600" b="0" spc="-105" dirty="0">
                <a:solidFill>
                  <a:srgbClr val="C00000"/>
                </a:solidFill>
                <a:latin typeface="Trebuchet MS" panose="020B0603020202020204" pitchFamily="34" charset="0"/>
              </a:rPr>
              <a:t>File</a:t>
            </a:r>
            <a:endParaRPr sz="36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742" y="1473849"/>
            <a:ext cx="11615058" cy="3110082"/>
          </a:xfrm>
          <a:prstGeom prst="rect">
            <a:avLst/>
          </a:prstGeom>
        </p:spPr>
        <p:txBody>
          <a:bodyPr vert="horz" wrap="square" lIns="0" tIns="60960" rIns="0" bIns="0" rtlCol="0" anchor="t">
            <a:spAutoFit/>
          </a:bodyPr>
          <a:lstStyle/>
          <a:p>
            <a:pPr marL="469265" marR="139065" indent="-457200">
              <a:lnSpc>
                <a:spcPts val="3020"/>
              </a:lnSpc>
              <a:spcBef>
                <a:spcPts val="480"/>
              </a:spcBef>
              <a:buClr>
                <a:srgbClr val="00B050"/>
              </a:buClr>
              <a:buSzPct val="94642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To read from file python provide many functions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like </a:t>
            </a:r>
            <a:r>
              <a:rPr sz="2800" spc="-5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/>
                <a:cs typeface="Corbel"/>
              </a:rPr>
              <a:t>:</a:t>
            </a:r>
            <a:endParaRPr lang="en-IN" sz="2800" spc="-5">
              <a:solidFill>
                <a:schemeClr val="accent3">
                  <a:lumMod val="50000"/>
                  <a:lumOff val="50000"/>
                </a:schemeClr>
              </a:solidFill>
              <a:latin typeface="Calibri"/>
              <a:cs typeface="Corbel"/>
            </a:endParaRPr>
          </a:p>
          <a:p>
            <a:pPr marL="469265" marR="139065" indent="-457200">
              <a:lnSpc>
                <a:spcPts val="3020"/>
              </a:lnSpc>
              <a:spcBef>
                <a:spcPts val="480"/>
              </a:spcBef>
              <a:buClr>
                <a:srgbClr val="00B050"/>
              </a:buClr>
              <a:buSzPct val="94642"/>
              <a:buFont typeface="Wingdings" panose="05000000000000000000" pitchFamily="2" charset="2"/>
              <a:buChar char="v"/>
              <a:tabLst>
                <a:tab pos="355600" algn="l"/>
              </a:tabLst>
            </a:pPr>
            <a:endParaRPr sz="2800" dirty="0">
              <a:solidFill>
                <a:schemeClr val="accent3">
                  <a:lumMod val="50000"/>
                  <a:lumOff val="50000"/>
                </a:schemeClr>
              </a:solidFill>
              <a:latin typeface="Calibri"/>
              <a:cs typeface="Corbel"/>
            </a:endParaRPr>
          </a:p>
          <a:p>
            <a:pPr marL="926465" marR="5080" lvl="1" indent="-457200">
              <a:lnSpc>
                <a:spcPts val="3080"/>
              </a:lnSpc>
              <a:spcBef>
                <a:spcPts val="825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sz="3000" b="1" spc="-5" dirty="0">
                <a:solidFill>
                  <a:srgbClr val="7030A0"/>
                </a:solidFill>
                <a:latin typeface="Calibri"/>
                <a:cs typeface="Corbel"/>
              </a:rPr>
              <a:t>Filehandle.read([n]) </a:t>
            </a:r>
            <a:r>
              <a:rPr sz="30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/>
                <a:cs typeface="Corbel"/>
              </a:rPr>
              <a:t>: </a:t>
            </a:r>
            <a:r>
              <a:rPr sz="2400" spc="-10" dirty="0">
                <a:latin typeface="Calibri"/>
                <a:cs typeface="Calibri"/>
              </a:rPr>
              <a:t>reads and return n bytes,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if n is not specified it reads entire file.</a:t>
            </a:r>
          </a:p>
          <a:p>
            <a:pPr marL="926465" marR="5080" lvl="1" indent="-457200">
              <a:lnSpc>
                <a:spcPct val="90100"/>
              </a:lnSpc>
              <a:spcBef>
                <a:spcPts val="635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sz="3000" b="1" spc="-5" dirty="0">
                <a:solidFill>
                  <a:srgbClr val="7030A0"/>
                </a:solidFill>
                <a:latin typeface="Calibri"/>
                <a:cs typeface="Corbel"/>
              </a:rPr>
              <a:t>Filehandle.readline([n]) </a:t>
            </a:r>
            <a:r>
              <a:rPr sz="30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/>
                <a:cs typeface="Corbel"/>
              </a:rPr>
              <a:t>: </a:t>
            </a:r>
            <a:r>
              <a:rPr sz="2400" spc="-10" dirty="0">
                <a:latin typeface="Calibri"/>
                <a:cs typeface="Calibri"/>
              </a:rPr>
              <a:t>reads a line of input.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If n is specified reads at most n bytes</a:t>
            </a:r>
            <a:r>
              <a:rPr lang="en-IN" sz="2400" spc="-10" dirty="0">
                <a:latin typeface="Calibri"/>
                <a:cs typeface="Calibri"/>
              </a:rPr>
              <a:t>.</a:t>
            </a:r>
            <a:endParaRPr lang="en-IN" sz="2400" spc="-10">
              <a:latin typeface="Calibri"/>
              <a:cs typeface="Calibri"/>
            </a:endParaRPr>
          </a:p>
          <a:p>
            <a:pPr marL="926465" marR="5080" lvl="1" indent="-457200">
              <a:lnSpc>
                <a:spcPct val="90100"/>
              </a:lnSpc>
              <a:spcBef>
                <a:spcPts val="635"/>
              </a:spcBef>
              <a:buClr>
                <a:srgbClr val="00B050"/>
              </a:buClr>
              <a:buSzPct val="95000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sz="3000" b="1" spc="-5" dirty="0" err="1">
                <a:solidFill>
                  <a:srgbClr val="7030A0"/>
                </a:solidFill>
                <a:latin typeface="Calibri"/>
                <a:cs typeface="Corbel"/>
              </a:rPr>
              <a:t>Filehandle.readlines</a:t>
            </a:r>
            <a:r>
              <a:rPr sz="3000" b="1" spc="-5" dirty="0">
                <a:solidFill>
                  <a:srgbClr val="7030A0"/>
                </a:solidFill>
                <a:latin typeface="Calibri"/>
                <a:cs typeface="Corbel"/>
              </a:rPr>
              <a:t>():</a:t>
            </a:r>
            <a:r>
              <a:rPr sz="3000" b="1" dirty="0">
                <a:solidFill>
                  <a:srgbClr val="7030A0"/>
                </a:solidFill>
                <a:latin typeface="Calibri"/>
                <a:cs typeface="Corbel"/>
              </a:rPr>
              <a:t> </a:t>
            </a:r>
            <a:r>
              <a:rPr sz="2400" spc="-10" dirty="0">
                <a:latin typeface="Calibri"/>
                <a:cs typeface="Calibri"/>
              </a:rPr>
              <a:t>reads all lines and</a:t>
            </a:r>
            <a:r>
              <a:rPr lang="en-US" sz="2400" spc="-10" dirty="0">
                <a:latin typeface="Calibri"/>
                <a:cs typeface="Calibri"/>
              </a:rPr>
              <a:t> </a:t>
            </a:r>
            <a:r>
              <a:rPr sz="2400" spc="-10" dirty="0">
                <a:latin typeface="Calibri"/>
                <a:cs typeface="Calibri"/>
              </a:rPr>
              <a:t> returns them in a list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581" y="0"/>
            <a:ext cx="6781799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0" spc="-95" dirty="0">
                <a:solidFill>
                  <a:srgbClr val="C00000"/>
                </a:solidFill>
                <a:latin typeface="Calibri"/>
                <a:cs typeface="Calibri"/>
              </a:rPr>
              <a:t>Example-1:</a:t>
            </a:r>
            <a:r>
              <a:rPr sz="3600" b="0" spc="-2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105" dirty="0">
                <a:solidFill>
                  <a:srgbClr val="C00000"/>
                </a:solidFill>
                <a:latin typeface="Calibri"/>
                <a:cs typeface="Calibri"/>
              </a:rPr>
              <a:t>read()</a:t>
            </a:r>
            <a:endParaRPr lang="en-US" sz="3600">
              <a:solidFill>
                <a:srgbClr val="C00000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169" y="712953"/>
            <a:ext cx="6781800" cy="1676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8352" y="2514600"/>
            <a:ext cx="5039028" cy="18288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6169" y="4468647"/>
            <a:ext cx="8048625" cy="14803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2aeab3a-f4cc-4ba7-a6ee-35f1a5bcc56b">
      <UserInfo>
        <DisplayName>Shyamrag C P</DisplayName>
        <AccountId>34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18EE09E298C478981D2CADB87EA72" ma:contentTypeVersion="6" ma:contentTypeDescription="Create a new document." ma:contentTypeScope="" ma:versionID="d894a7f0159646978f1ed6b287ff8ac0">
  <xsd:schema xmlns:xsd="http://www.w3.org/2001/XMLSchema" xmlns:xs="http://www.w3.org/2001/XMLSchema" xmlns:p="http://schemas.microsoft.com/office/2006/metadata/properties" xmlns:ns2="82b2acd0-1aec-47cb-81ad-96825cda9d95" xmlns:ns3="62aeab3a-f4cc-4ba7-a6ee-35f1a5bcc56b" targetNamespace="http://schemas.microsoft.com/office/2006/metadata/properties" ma:root="true" ma:fieldsID="33ff630266e345f4837c5b900b9fa998" ns2:_="" ns3:_="">
    <xsd:import namespace="82b2acd0-1aec-47cb-81ad-96825cda9d95"/>
    <xsd:import namespace="62aeab3a-f4cc-4ba7-a6ee-35f1a5bcc5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2acd0-1aec-47cb-81ad-96825cda9d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aeab3a-f4cc-4ba7-a6ee-35f1a5bcc56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84FD3D-8F71-4831-97A7-1B4A248C8306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f0f91a29-e6d8-416d-8261-00dfa84252b0"/>
    <ds:schemaRef ds:uri="85a57a27-db57-4129-9ece-c4ccdde3bf6c"/>
    <ds:schemaRef ds:uri="http://schemas.microsoft.com/office/2006/metadata/properties"/>
    <ds:schemaRef ds:uri="http://purl.org/dc/terms/"/>
    <ds:schemaRef ds:uri="62aeab3a-f4cc-4ba7-a6ee-35f1a5bcc56b"/>
  </ds:schemaRefs>
</ds:datastoreItem>
</file>

<file path=customXml/itemProps2.xml><?xml version="1.0" encoding="utf-8"?>
<ds:datastoreItem xmlns:ds="http://schemas.openxmlformats.org/officeDocument/2006/customXml" ds:itemID="{7BB64000-F17E-4FF2-9A6D-5086F241B9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2acd0-1aec-47cb-81ad-96825cda9d95"/>
    <ds:schemaRef ds:uri="62aeab3a-f4cc-4ba7-a6ee-35f1a5bcc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7F83C2-B801-4050-9F15-1E731062E7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blend360 template 7.28</Template>
  <TotalTime>14319</TotalTime>
  <Words>1400</Words>
  <Application>Microsoft Office PowerPoint</Application>
  <PresentationFormat>Widescreen</PresentationFormat>
  <Paragraphs>172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Arial MT</vt:lpstr>
      <vt:lpstr>Calibri</vt:lpstr>
      <vt:lpstr>Cambria</vt:lpstr>
      <vt:lpstr>Corbel</vt:lpstr>
      <vt:lpstr>DIN-Regular</vt:lpstr>
      <vt:lpstr>Gotham Bold</vt:lpstr>
      <vt:lpstr>Gotham Regular</vt:lpstr>
      <vt:lpstr>Proxima Nova Rg</vt:lpstr>
      <vt:lpstr>Trebuchet MS</vt:lpstr>
      <vt:lpstr>Wingdings</vt:lpstr>
      <vt:lpstr>Office Theme</vt:lpstr>
      <vt:lpstr>PowerPoint Presentation</vt:lpstr>
      <vt:lpstr>Introduction</vt:lpstr>
      <vt:lpstr>Steps in Data File Handling</vt:lpstr>
      <vt:lpstr>File Access Mode</vt:lpstr>
      <vt:lpstr>Opening and Closing Files</vt:lpstr>
      <vt:lpstr>Opening and Closing File using “with” statement</vt:lpstr>
      <vt:lpstr>Example</vt:lpstr>
      <vt:lpstr>Reading from File</vt:lpstr>
      <vt:lpstr>Example-1: read()</vt:lpstr>
      <vt:lpstr>Example-2: readline()</vt:lpstr>
      <vt:lpstr>Example 3: Reading line by line using readline</vt:lpstr>
      <vt:lpstr>Writing onto files</vt:lpstr>
      <vt:lpstr>PowerPoint Presentation</vt:lpstr>
      <vt:lpstr>PowerPoint Presentation</vt:lpstr>
      <vt:lpstr>PowerPoint Presentation</vt:lpstr>
      <vt:lpstr>To copy the content of one  file to another file</vt:lpstr>
      <vt:lpstr>Removing whitespaces after reading from file</vt:lpstr>
      <vt:lpstr>Example: strip(), lstrip(),  rstrip()</vt:lpstr>
      <vt:lpstr>PowerPoint Presentation</vt:lpstr>
      <vt:lpstr>Binary file operations</vt:lpstr>
      <vt:lpstr>PowerPoint Presentation</vt:lpstr>
      <vt:lpstr>Example: dump()</vt:lpstr>
      <vt:lpstr>Example: load()</vt:lpstr>
      <vt:lpstr>Absolute Vs Relative PATH</vt:lpstr>
      <vt:lpstr>Absolute Path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Sobol</dc:creator>
  <cp:lastModifiedBy>Rajesh Shendre</cp:lastModifiedBy>
  <cp:revision>237</cp:revision>
  <dcterms:created xsi:type="dcterms:W3CDTF">2019-07-28T22:05:39Z</dcterms:created>
  <dcterms:modified xsi:type="dcterms:W3CDTF">2023-03-29T05:26:08Z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0x01010048818EE09E298C478981D2CADB87EA72</vt:lpwstr>
  </property>
</Properties>
</file>